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303" r:id="rId11"/>
    <p:sldId id="304" r:id="rId12"/>
    <p:sldId id="265" r:id="rId13"/>
    <p:sldId id="266" r:id="rId14"/>
    <p:sldId id="258" r:id="rId15"/>
    <p:sldId id="261" r:id="rId16"/>
    <p:sldId id="262" r:id="rId17"/>
    <p:sldId id="263" r:id="rId18"/>
    <p:sldId id="264" r:id="rId19"/>
    <p:sldId id="274" r:id="rId20"/>
    <p:sldId id="276" r:id="rId21"/>
    <p:sldId id="275" r:id="rId22"/>
    <p:sldId id="277" r:id="rId23"/>
    <p:sldId id="278" r:id="rId24"/>
    <p:sldId id="279" r:id="rId25"/>
    <p:sldId id="281" r:id="rId26"/>
    <p:sldId id="282" r:id="rId27"/>
    <p:sldId id="280" r:id="rId28"/>
    <p:sldId id="283" r:id="rId29"/>
    <p:sldId id="285" r:id="rId30"/>
    <p:sldId id="286" r:id="rId31"/>
    <p:sldId id="284" r:id="rId32"/>
    <p:sldId id="287" r:id="rId33"/>
    <p:sldId id="288" r:id="rId34"/>
    <p:sldId id="289" r:id="rId35"/>
    <p:sldId id="291" r:id="rId36"/>
    <p:sldId id="292" r:id="rId37"/>
    <p:sldId id="294" r:id="rId38"/>
    <p:sldId id="302" r:id="rId39"/>
    <p:sldId id="301" r:id="rId40"/>
    <p:sldId id="293" r:id="rId41"/>
    <p:sldId id="295" r:id="rId42"/>
    <p:sldId id="296" r:id="rId43"/>
    <p:sldId id="297" r:id="rId44"/>
    <p:sldId id="298" r:id="rId45"/>
    <p:sldId id="299" r:id="rId46"/>
    <p:sldId id="300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9933"/>
    <a:srgbClr val="FF7979"/>
    <a:srgbClr val="FFD9DA"/>
    <a:srgbClr val="FF7C80"/>
    <a:srgbClr val="D1D1D1"/>
    <a:srgbClr val="595959"/>
    <a:srgbClr val="A6A6A6"/>
    <a:srgbClr val="FFB061"/>
    <a:srgbClr val="FFD7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37" autoAdjust="0"/>
    <p:restoredTop sz="94660"/>
  </p:normalViewPr>
  <p:slideViewPr>
    <p:cSldViewPr snapToGrid="0">
      <p:cViewPr varScale="1">
        <p:scale>
          <a:sx n="91" d="100"/>
          <a:sy n="91" d="100"/>
        </p:scale>
        <p:origin x="72" y="1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264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11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745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998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255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650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15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43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614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4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49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99589-F924-414D-81B0-276F5A89B61B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87BDA-FA19-4D26-9437-1E4E7AEE1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741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jpeg"/><Relationship Id="rId4" Type="http://schemas.openxmlformats.org/officeDocument/2006/relationships/image" Target="../media/image37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715617" y="343480"/>
            <a:ext cx="11068790" cy="6176590"/>
            <a:chOff x="715617" y="343480"/>
            <a:chExt cx="11068790" cy="6176590"/>
          </a:xfrm>
        </p:grpSpPr>
        <p:grpSp>
          <p:nvGrpSpPr>
            <p:cNvPr id="2" name="Group 1"/>
            <p:cNvGrpSpPr/>
            <p:nvPr/>
          </p:nvGrpSpPr>
          <p:grpSpPr>
            <a:xfrm>
              <a:off x="715617" y="343480"/>
              <a:ext cx="11068790" cy="6176590"/>
              <a:chOff x="715617" y="343480"/>
              <a:chExt cx="11068790" cy="6176590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715617" y="343480"/>
                <a:ext cx="11068790" cy="617659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" name="Straight Connector 21"/>
              <p:cNvCxnSpPr/>
              <p:nvPr/>
            </p:nvCxnSpPr>
            <p:spPr>
              <a:xfrm>
                <a:off x="912447" y="6283641"/>
                <a:ext cx="10718652" cy="13855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Rectangle 22"/>
              <p:cNvSpPr/>
              <p:nvPr/>
            </p:nvSpPr>
            <p:spPr>
              <a:xfrm rot="16200000">
                <a:off x="65472" y="2312070"/>
                <a:ext cx="3889055" cy="24006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5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Encyclopedia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</a:p>
              <a:p>
                <a:r>
                  <a:rPr lang="en-US" sz="2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of  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Quantitative </a:t>
                </a:r>
              </a:p>
              <a:p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Methods </a:t>
                </a:r>
                <a:r>
                  <a:rPr lang="en-US" sz="2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in R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912447" y="628689"/>
                <a:ext cx="10714593" cy="26934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 rot="16200000">
                <a:off x="8487320" y="2912234"/>
                <a:ext cx="530904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/>
                  <a:t>Office of Research Services</a:t>
                </a:r>
              </a:p>
              <a:p>
                <a:pPr algn="ctr"/>
                <a:r>
                  <a:rPr lang="en-US" sz="2400" dirty="0" smtClean="0"/>
                  <a:t>College of Education and Human Services</a:t>
                </a:r>
              </a:p>
              <a:p>
                <a:pPr algn="ctr"/>
                <a:r>
                  <a:rPr lang="en-US" sz="2400" dirty="0" smtClean="0"/>
                  <a:t>Utah State University</a:t>
                </a:r>
              </a:p>
            </p:txBody>
          </p:sp>
        </p:grpSp>
        <p:sp>
          <p:nvSpPr>
            <p:cNvPr id="3" name="TextBox 2"/>
            <p:cNvSpPr txBox="1"/>
            <p:nvPr/>
          </p:nvSpPr>
          <p:spPr>
            <a:xfrm rot="16200000">
              <a:off x="1252449" y="3200941"/>
              <a:ext cx="4494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- Sarah Schwartz &amp; Tyson Barrett -</a:t>
              </a:r>
              <a:endParaRPr lang="en-US" sz="2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077953" y="1426172"/>
            <a:ext cx="6225612" cy="4011206"/>
            <a:chOff x="1320447" y="2236119"/>
            <a:chExt cx="6911471" cy="2834641"/>
          </a:xfrm>
        </p:grpSpPr>
        <p:sp>
          <p:nvSpPr>
            <p:cNvPr id="5" name="Rectangle 4"/>
            <p:cNvSpPr/>
            <p:nvPr/>
          </p:nvSpPr>
          <p:spPr>
            <a:xfrm rot="16200000">
              <a:off x="227739" y="3328827"/>
              <a:ext cx="2834640" cy="649224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 b="1" dirty="0" smtClean="0"/>
                <a:t>  Vol. 0 – SOFTWARE</a:t>
              </a:r>
              <a:endParaRPr lang="en-US" sz="2800" b="1" dirty="0"/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1134941" y="3328551"/>
              <a:ext cx="2833251" cy="651164"/>
            </a:xfrm>
            <a:prstGeom prst="rect">
              <a:avLst/>
            </a:prstGeom>
            <a:solidFill>
              <a:srgbClr val="EE7E32"/>
            </a:solidFill>
            <a:ln w="38100">
              <a:solidFill>
                <a:srgbClr val="FF66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 b="1" dirty="0" smtClean="0"/>
                <a:t>  Vol. 1 – WRANGLING</a:t>
              </a:r>
              <a:endParaRPr lang="en-US" sz="2800" b="1" dirty="0"/>
            </a:p>
          </p:txBody>
        </p:sp>
        <p:sp>
          <p:nvSpPr>
            <p:cNvPr id="7" name="Rectangle 6"/>
            <p:cNvSpPr/>
            <p:nvPr/>
          </p:nvSpPr>
          <p:spPr>
            <a:xfrm rot="16200000">
              <a:off x="2027402" y="3328552"/>
              <a:ext cx="2833253" cy="651164"/>
            </a:xfrm>
            <a:prstGeom prst="rect">
              <a:avLst/>
            </a:prstGeom>
            <a:ln w="3810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 b="1" dirty="0" smtClean="0"/>
                <a:t>  Vol. 2 – EXPLORATORY</a:t>
              </a:r>
              <a:endParaRPr lang="en-US" sz="2800" b="1" dirty="0"/>
            </a:p>
          </p:txBody>
        </p:sp>
        <p:sp>
          <p:nvSpPr>
            <p:cNvPr id="8" name="Rectangle 7"/>
            <p:cNvSpPr/>
            <p:nvPr/>
          </p:nvSpPr>
          <p:spPr>
            <a:xfrm rot="16200000">
              <a:off x="2919864" y="3328552"/>
              <a:ext cx="2833253" cy="651164"/>
            </a:xfrm>
            <a:prstGeom prst="rect">
              <a:avLst/>
            </a:prstGeom>
            <a:solidFill>
              <a:srgbClr val="00A800"/>
            </a:solidFill>
            <a:ln w="38100">
              <a:solidFill>
                <a:srgbClr val="0066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 b="1" dirty="0" smtClean="0"/>
                <a:t>  Vol. 3 – ANOVA</a:t>
              </a:r>
              <a:endParaRPr lang="en-US" sz="2800" b="1" dirty="0"/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3812326" y="3328552"/>
              <a:ext cx="2833253" cy="651164"/>
            </a:xfrm>
            <a:prstGeom prst="rect">
              <a:avLst/>
            </a:prstGeom>
            <a:solidFill>
              <a:srgbClr val="009E9A"/>
            </a:solidFill>
            <a:ln w="38100">
              <a:solidFill>
                <a:srgbClr val="0066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 b="1" dirty="0" smtClean="0"/>
                <a:t>  Vol. 4 – REGRESSION</a:t>
              </a:r>
              <a:endParaRPr lang="en-US" sz="2800" b="1" dirty="0"/>
            </a:p>
          </p:txBody>
        </p:sp>
        <p:sp>
          <p:nvSpPr>
            <p:cNvPr id="10" name="Rectangle 9"/>
            <p:cNvSpPr/>
            <p:nvPr/>
          </p:nvSpPr>
          <p:spPr>
            <a:xfrm rot="16200000">
              <a:off x="4704788" y="3328552"/>
              <a:ext cx="2833253" cy="651164"/>
            </a:xfrm>
            <a:prstGeom prst="rect">
              <a:avLst/>
            </a:prstGeom>
            <a:solidFill>
              <a:srgbClr val="0000DA"/>
            </a:solidFill>
            <a:ln w="38100">
              <a:solidFill>
                <a:srgbClr val="00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 b="1" dirty="0" smtClean="0"/>
                <a:t>  Vol. 5 – MULTILEVEL</a:t>
              </a:r>
              <a:endParaRPr lang="en-US" sz="2800" b="1" dirty="0"/>
            </a:p>
          </p:txBody>
        </p:sp>
        <p:sp>
          <p:nvSpPr>
            <p:cNvPr id="11" name="Rectangle 10"/>
            <p:cNvSpPr/>
            <p:nvPr/>
          </p:nvSpPr>
          <p:spPr>
            <a:xfrm rot="16200000">
              <a:off x="5597248" y="3328552"/>
              <a:ext cx="2833253" cy="651164"/>
            </a:xfrm>
            <a:prstGeom prst="rect">
              <a:avLst/>
            </a:prstGeom>
            <a:solidFill>
              <a:srgbClr val="8E008E"/>
            </a:solidFill>
            <a:ln w="38100">
              <a:solidFill>
                <a:srgbClr val="66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 b="1" dirty="0" smtClean="0"/>
                <a:t>  Vol. 6 – SEM</a:t>
              </a:r>
              <a:endParaRPr lang="en-US" sz="2800" b="1" dirty="0"/>
            </a:p>
          </p:txBody>
        </p:sp>
        <p:sp>
          <p:nvSpPr>
            <p:cNvPr id="12" name="Rectangle 11"/>
            <p:cNvSpPr/>
            <p:nvPr/>
          </p:nvSpPr>
          <p:spPr>
            <a:xfrm rot="16200000">
              <a:off x="6489709" y="3328552"/>
              <a:ext cx="2833253" cy="651164"/>
            </a:xfrm>
            <a:prstGeom prst="rect">
              <a:avLst/>
            </a:prstGeom>
            <a:solidFill>
              <a:srgbClr val="A80054"/>
            </a:solidFill>
            <a:ln w="38100">
              <a:solidFill>
                <a:srgbClr val="660033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 b="1" dirty="0" smtClean="0"/>
                <a:t>  Vol. 7 – OTHER</a:t>
              </a:r>
              <a:endParaRPr lang="en-US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57666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2033948" y="703365"/>
            <a:ext cx="5486400" cy="5486400"/>
            <a:chOff x="2033948" y="703365"/>
            <a:chExt cx="5486400" cy="5486400"/>
          </a:xfrm>
        </p:grpSpPr>
        <p:sp>
          <p:nvSpPr>
            <p:cNvPr id="14" name="Rectangle 13"/>
            <p:cNvSpPr/>
            <p:nvPr/>
          </p:nvSpPr>
          <p:spPr>
            <a:xfrm>
              <a:off x="2033948" y="703365"/>
              <a:ext cx="5486400" cy="54864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2505385" y="1172235"/>
              <a:ext cx="4557566" cy="4548660"/>
              <a:chOff x="2510641" y="478221"/>
              <a:chExt cx="5156655" cy="4548660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510641" y="478221"/>
                <a:ext cx="5156655" cy="418664"/>
              </a:xfrm>
              <a:prstGeom prst="rect">
                <a:avLst/>
              </a:prstGeom>
              <a:solidFill>
                <a:srgbClr val="FF4A11"/>
              </a:solidFill>
              <a:ln w="38100">
                <a:solidFill>
                  <a:srgbClr val="CC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800" dirty="0" smtClean="0"/>
                  <a:t>  Vol. 0 – SOFTWARE</a:t>
                </a:r>
                <a:endParaRPr lang="en-US" sz="2800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2510641" y="1066969"/>
                <a:ext cx="5154126" cy="419915"/>
              </a:xfrm>
              <a:prstGeom prst="rect">
                <a:avLst/>
              </a:prstGeom>
              <a:solidFill>
                <a:srgbClr val="EE7E32"/>
              </a:solidFill>
              <a:ln w="38100">
                <a:solidFill>
                  <a:srgbClr val="FF66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800" dirty="0" smtClean="0"/>
                  <a:t>  Vol. 1 – WRANGLING</a:t>
                </a:r>
                <a:endParaRPr lang="en-US" sz="28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2510641" y="1656968"/>
                <a:ext cx="5154132" cy="419915"/>
              </a:xfrm>
              <a:prstGeom prst="rect">
                <a:avLst/>
              </a:prstGeom>
              <a:ln w="38100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800" dirty="0" smtClean="0"/>
                  <a:t>  Vol. 2 – EXPLORATORY</a:t>
                </a:r>
                <a:endParaRPr lang="en-US" sz="2800" dirty="0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2510641" y="2246967"/>
                <a:ext cx="5154132" cy="419915"/>
              </a:xfrm>
              <a:prstGeom prst="rect">
                <a:avLst/>
              </a:prstGeom>
              <a:solidFill>
                <a:srgbClr val="00A800"/>
              </a:solidFill>
              <a:ln w="38100">
                <a:solidFill>
                  <a:srgbClr val="006600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800" dirty="0" smtClean="0"/>
                  <a:t>  Vol. 3 – ANOVA</a:t>
                </a:r>
                <a:endParaRPr lang="en-US" sz="2800" dirty="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510641" y="2836966"/>
                <a:ext cx="5154132" cy="419915"/>
              </a:xfrm>
              <a:prstGeom prst="rect">
                <a:avLst/>
              </a:prstGeom>
              <a:solidFill>
                <a:srgbClr val="009E9A"/>
              </a:solidFill>
              <a:ln w="38100">
                <a:solidFill>
                  <a:srgbClr val="0066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800" dirty="0" smtClean="0"/>
                  <a:t>  Vol. 4 – REGRESSION</a:t>
                </a:r>
                <a:endParaRPr lang="en-US" sz="2800" dirty="0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2510641" y="3426965"/>
                <a:ext cx="5154132" cy="419915"/>
              </a:xfrm>
              <a:prstGeom prst="rect">
                <a:avLst/>
              </a:prstGeom>
              <a:solidFill>
                <a:srgbClr val="0000DA"/>
              </a:solidFill>
              <a:ln w="38100">
                <a:solidFill>
                  <a:srgbClr val="00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800" dirty="0" smtClean="0"/>
                  <a:t>  Vol. 5 – MULTILEVEL</a:t>
                </a:r>
                <a:endParaRPr lang="en-US" sz="2800" dirty="0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2510641" y="4016964"/>
                <a:ext cx="5154132" cy="419915"/>
              </a:xfrm>
              <a:prstGeom prst="rect">
                <a:avLst/>
              </a:prstGeom>
              <a:solidFill>
                <a:srgbClr val="8E008E"/>
              </a:solidFill>
              <a:ln w="38100">
                <a:solidFill>
                  <a:srgbClr val="66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800" dirty="0" smtClean="0"/>
                  <a:t>  Vol. 6 – SEM</a:t>
                </a:r>
                <a:endParaRPr lang="en-US" sz="2800" dirty="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2510641" y="4606966"/>
                <a:ext cx="5154132" cy="419915"/>
              </a:xfrm>
              <a:prstGeom prst="rect">
                <a:avLst/>
              </a:prstGeom>
              <a:solidFill>
                <a:srgbClr val="A80054"/>
              </a:solidFill>
              <a:ln w="38100">
                <a:solidFill>
                  <a:srgbClr val="660033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800" dirty="0" smtClean="0"/>
                  <a:t>  Vol. 7 – OTHER</a:t>
                </a:r>
                <a:endParaRPr lang="en-US" sz="2800" dirty="0"/>
              </a:p>
            </p:txBody>
          </p:sp>
        </p:grpSp>
        <p:cxnSp>
          <p:nvCxnSpPr>
            <p:cNvPr id="15" name="Straight Connector 14"/>
            <p:cNvCxnSpPr/>
            <p:nvPr/>
          </p:nvCxnSpPr>
          <p:spPr>
            <a:xfrm flipV="1">
              <a:off x="2200085" y="921038"/>
              <a:ext cx="5154126" cy="17428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2207105" y="5938567"/>
              <a:ext cx="5154126" cy="17428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541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16200000">
            <a:off x="4456583" y="-37615"/>
            <a:ext cx="1634162" cy="5486400"/>
            <a:chOff x="2033948" y="703365"/>
            <a:chExt cx="5486400" cy="5486400"/>
          </a:xfrm>
        </p:grpSpPr>
        <p:sp>
          <p:nvSpPr>
            <p:cNvPr id="5" name="Rectangle 4"/>
            <p:cNvSpPr/>
            <p:nvPr/>
          </p:nvSpPr>
          <p:spPr>
            <a:xfrm>
              <a:off x="2033948" y="703365"/>
              <a:ext cx="5486400" cy="54864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2505385" y="1172235"/>
              <a:ext cx="4557566" cy="4548660"/>
              <a:chOff x="2510641" y="478221"/>
              <a:chExt cx="5156655" cy="4548660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2510641" y="478221"/>
                <a:ext cx="5156655" cy="418664"/>
              </a:xfrm>
              <a:prstGeom prst="rect">
                <a:avLst/>
              </a:prstGeom>
              <a:solidFill>
                <a:srgbClr val="FF4A11"/>
              </a:solidFill>
              <a:ln w="38100">
                <a:solidFill>
                  <a:srgbClr val="CC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800" dirty="0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2510641" y="1066969"/>
                <a:ext cx="5154126" cy="419915"/>
              </a:xfrm>
              <a:prstGeom prst="rect">
                <a:avLst/>
              </a:prstGeom>
              <a:solidFill>
                <a:srgbClr val="EE7E32"/>
              </a:solidFill>
              <a:ln w="38100">
                <a:solidFill>
                  <a:srgbClr val="FF66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800" dirty="0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2510641" y="1656968"/>
                <a:ext cx="5154132" cy="419915"/>
              </a:xfrm>
              <a:prstGeom prst="rect">
                <a:avLst/>
              </a:prstGeom>
              <a:ln w="38100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800" dirty="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2510641" y="2246967"/>
                <a:ext cx="5154132" cy="419915"/>
              </a:xfrm>
              <a:prstGeom prst="rect">
                <a:avLst/>
              </a:prstGeom>
              <a:solidFill>
                <a:srgbClr val="00A800"/>
              </a:solidFill>
              <a:ln w="38100">
                <a:solidFill>
                  <a:srgbClr val="006600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8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510641" y="2836966"/>
                <a:ext cx="5154132" cy="419915"/>
              </a:xfrm>
              <a:prstGeom prst="rect">
                <a:avLst/>
              </a:prstGeom>
              <a:solidFill>
                <a:srgbClr val="009E9A"/>
              </a:solidFill>
              <a:ln w="38100">
                <a:solidFill>
                  <a:srgbClr val="0066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8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2510641" y="3426965"/>
                <a:ext cx="5154132" cy="419915"/>
              </a:xfrm>
              <a:prstGeom prst="rect">
                <a:avLst/>
              </a:prstGeom>
              <a:solidFill>
                <a:srgbClr val="0000DA"/>
              </a:solidFill>
              <a:ln w="38100">
                <a:solidFill>
                  <a:srgbClr val="00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800" dirty="0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2510641" y="4016964"/>
                <a:ext cx="5154132" cy="419915"/>
              </a:xfrm>
              <a:prstGeom prst="rect">
                <a:avLst/>
              </a:prstGeom>
              <a:solidFill>
                <a:srgbClr val="8E008E"/>
              </a:solidFill>
              <a:ln w="38100">
                <a:solidFill>
                  <a:srgbClr val="66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8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2510641" y="4606966"/>
                <a:ext cx="5154132" cy="419915"/>
              </a:xfrm>
              <a:prstGeom prst="rect">
                <a:avLst/>
              </a:prstGeom>
              <a:solidFill>
                <a:srgbClr val="A80054"/>
              </a:solidFill>
              <a:ln w="38100">
                <a:solidFill>
                  <a:srgbClr val="660033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800" dirty="0"/>
              </a:p>
            </p:txBody>
          </p:sp>
        </p:grpSp>
        <p:cxnSp>
          <p:nvCxnSpPr>
            <p:cNvPr id="7" name="Straight Connector 6"/>
            <p:cNvCxnSpPr/>
            <p:nvPr/>
          </p:nvCxnSpPr>
          <p:spPr>
            <a:xfrm flipV="1">
              <a:off x="2200085" y="921038"/>
              <a:ext cx="5154126" cy="17428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V="1">
              <a:off x="2207105" y="5938567"/>
              <a:ext cx="5154126" cy="17428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43304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60443" y="615021"/>
            <a:ext cx="12091748" cy="4765963"/>
            <a:chOff x="160443" y="615021"/>
            <a:chExt cx="12091748" cy="4765963"/>
          </a:xfrm>
        </p:grpSpPr>
        <p:sp>
          <p:nvSpPr>
            <p:cNvPr id="21" name="Rectangle 20"/>
            <p:cNvSpPr/>
            <p:nvPr/>
          </p:nvSpPr>
          <p:spPr>
            <a:xfrm>
              <a:off x="160443" y="615021"/>
              <a:ext cx="11623964" cy="476596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67145" y="5198551"/>
              <a:ext cx="11256264" cy="10691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7707899" y="1989153"/>
              <a:ext cx="4544292" cy="240065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Encyclopedia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</a:p>
            <a:p>
              <a:r>
                <a:rPr lang="en-US" sz="2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of  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Quantitative </a:t>
              </a:r>
            </a:p>
            <a:p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Methods </a:t>
              </a:r>
              <a:r>
                <a:rPr lang="en-US" sz="2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 R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367145" y="835093"/>
              <a:ext cx="11252002" cy="20783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442399" y="900223"/>
              <a:ext cx="1080344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Office of Research Services</a:t>
              </a:r>
            </a:p>
            <a:p>
              <a:r>
                <a:rPr lang="en-US" sz="2400" dirty="0" smtClean="0"/>
                <a:t>College of Education and Human Services, Utah State University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154470" y="4359752"/>
              <a:ext cx="24646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 smtClean="0"/>
                <a:t>Sarah Schwartz </a:t>
              </a:r>
            </a:p>
            <a:p>
              <a:pPr algn="r"/>
              <a:r>
                <a:rPr lang="en-US" sz="2400" dirty="0" smtClean="0"/>
                <a:t>Tyson Barrett</a:t>
              </a:r>
              <a:endParaRPr lang="en-US" sz="2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97692" y="1731222"/>
            <a:ext cx="6949434" cy="3239453"/>
            <a:chOff x="1320447" y="2236120"/>
            <a:chExt cx="6911471" cy="2834640"/>
          </a:xfrm>
        </p:grpSpPr>
        <p:sp>
          <p:nvSpPr>
            <p:cNvPr id="5" name="Rectangle 4"/>
            <p:cNvSpPr/>
            <p:nvPr/>
          </p:nvSpPr>
          <p:spPr>
            <a:xfrm rot="16200000">
              <a:off x="227740" y="3328827"/>
              <a:ext cx="2834640" cy="649225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/>
                <a:t>  Vol. 0 – SOFTWARE</a:t>
              </a:r>
              <a:endParaRPr lang="en-US" sz="2400" b="1" dirty="0"/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1134943" y="3328551"/>
              <a:ext cx="2833250" cy="651164"/>
            </a:xfrm>
            <a:prstGeom prst="rect">
              <a:avLst/>
            </a:prstGeom>
            <a:solidFill>
              <a:srgbClr val="EE7E32"/>
            </a:solidFill>
            <a:ln w="38100">
              <a:solidFill>
                <a:srgbClr val="FF66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/>
                <a:t>  Vol. 1 – WRANGLING</a:t>
              </a:r>
              <a:endParaRPr lang="en-US" sz="2400" b="1" dirty="0"/>
            </a:p>
          </p:txBody>
        </p:sp>
        <p:sp>
          <p:nvSpPr>
            <p:cNvPr id="7" name="Rectangle 6"/>
            <p:cNvSpPr/>
            <p:nvPr/>
          </p:nvSpPr>
          <p:spPr>
            <a:xfrm rot="16200000">
              <a:off x="2027405" y="3328552"/>
              <a:ext cx="2833253" cy="651164"/>
            </a:xfrm>
            <a:prstGeom prst="rect">
              <a:avLst/>
            </a:prstGeom>
            <a:ln w="3810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/>
                <a:t>  Vol. 2 – EXPLORATORY</a:t>
              </a:r>
              <a:endParaRPr lang="en-US" sz="2400" b="1" dirty="0"/>
            </a:p>
          </p:txBody>
        </p:sp>
        <p:sp>
          <p:nvSpPr>
            <p:cNvPr id="8" name="Rectangle 7"/>
            <p:cNvSpPr/>
            <p:nvPr/>
          </p:nvSpPr>
          <p:spPr>
            <a:xfrm rot="16200000">
              <a:off x="2919868" y="3328552"/>
              <a:ext cx="2833253" cy="651164"/>
            </a:xfrm>
            <a:prstGeom prst="rect">
              <a:avLst/>
            </a:prstGeom>
            <a:solidFill>
              <a:srgbClr val="00A800"/>
            </a:solidFill>
            <a:ln w="38100">
              <a:solidFill>
                <a:srgbClr val="0066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/>
                <a:t>  Vol. 3 – ANOVA</a:t>
              </a:r>
              <a:endParaRPr lang="en-US" sz="2400" b="1" dirty="0"/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3812330" y="3328552"/>
              <a:ext cx="2833253" cy="651164"/>
            </a:xfrm>
            <a:prstGeom prst="rect">
              <a:avLst/>
            </a:prstGeom>
            <a:solidFill>
              <a:srgbClr val="009E9A"/>
            </a:solidFill>
            <a:ln w="38100">
              <a:solidFill>
                <a:srgbClr val="0066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/>
                <a:t>  Vol. 4 – REGRESSION</a:t>
              </a:r>
              <a:endParaRPr lang="en-US" sz="2400" b="1" dirty="0"/>
            </a:p>
          </p:txBody>
        </p:sp>
        <p:sp>
          <p:nvSpPr>
            <p:cNvPr id="10" name="Rectangle 9"/>
            <p:cNvSpPr/>
            <p:nvPr/>
          </p:nvSpPr>
          <p:spPr>
            <a:xfrm rot="16200000">
              <a:off x="4704792" y="3328552"/>
              <a:ext cx="2833253" cy="651164"/>
            </a:xfrm>
            <a:prstGeom prst="rect">
              <a:avLst/>
            </a:prstGeom>
            <a:solidFill>
              <a:srgbClr val="0000DA"/>
            </a:solidFill>
            <a:ln w="38100">
              <a:solidFill>
                <a:srgbClr val="00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/>
                <a:t>  Vol. 5 – MULTILEVEL</a:t>
              </a:r>
              <a:endParaRPr lang="en-US" sz="2400" b="1" dirty="0"/>
            </a:p>
          </p:txBody>
        </p:sp>
        <p:sp>
          <p:nvSpPr>
            <p:cNvPr id="11" name="Rectangle 10"/>
            <p:cNvSpPr/>
            <p:nvPr/>
          </p:nvSpPr>
          <p:spPr>
            <a:xfrm rot="16200000">
              <a:off x="5597250" y="3328552"/>
              <a:ext cx="2833253" cy="651164"/>
            </a:xfrm>
            <a:prstGeom prst="rect">
              <a:avLst/>
            </a:prstGeom>
            <a:solidFill>
              <a:srgbClr val="8E008E"/>
            </a:solidFill>
            <a:ln w="38100">
              <a:solidFill>
                <a:srgbClr val="66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/>
                <a:t>  Vol. 6 – SEM</a:t>
              </a:r>
              <a:endParaRPr lang="en-US" sz="2400" b="1" dirty="0"/>
            </a:p>
          </p:txBody>
        </p:sp>
        <p:sp>
          <p:nvSpPr>
            <p:cNvPr id="12" name="Rectangle 11"/>
            <p:cNvSpPr/>
            <p:nvPr/>
          </p:nvSpPr>
          <p:spPr>
            <a:xfrm rot="16200000">
              <a:off x="6489709" y="3328552"/>
              <a:ext cx="2833253" cy="651164"/>
            </a:xfrm>
            <a:prstGeom prst="rect">
              <a:avLst/>
            </a:prstGeom>
            <a:solidFill>
              <a:srgbClr val="A80054"/>
            </a:solidFill>
            <a:ln w="38100">
              <a:solidFill>
                <a:srgbClr val="660033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/>
                <a:t>  Vol. 7 – OTHER</a:t>
              </a:r>
              <a:endParaRPr 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45793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160443" y="615021"/>
            <a:ext cx="12091748" cy="4765963"/>
            <a:chOff x="160443" y="615021"/>
            <a:chExt cx="12091748" cy="4765963"/>
          </a:xfrm>
        </p:grpSpPr>
        <p:sp>
          <p:nvSpPr>
            <p:cNvPr id="25" name="Rectangle 24"/>
            <p:cNvSpPr/>
            <p:nvPr/>
          </p:nvSpPr>
          <p:spPr>
            <a:xfrm>
              <a:off x="160443" y="615021"/>
              <a:ext cx="11623964" cy="476596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6" name="Straight Connector 25"/>
            <p:cNvCxnSpPr/>
            <p:nvPr/>
          </p:nvCxnSpPr>
          <p:spPr>
            <a:xfrm>
              <a:off x="367145" y="5198551"/>
              <a:ext cx="11256264" cy="10691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/>
            <p:nvPr/>
          </p:nvSpPr>
          <p:spPr>
            <a:xfrm>
              <a:off x="7707899" y="1989153"/>
              <a:ext cx="4544292" cy="240065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Encyclopedia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</a:p>
            <a:p>
              <a:r>
                <a:rPr lang="en-US" sz="2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of  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Quantitative </a:t>
              </a:r>
            </a:p>
            <a:p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Methods </a:t>
              </a:r>
              <a:r>
                <a:rPr lang="en-US" sz="2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 R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28" name="Straight Connector 27"/>
            <p:cNvCxnSpPr/>
            <p:nvPr/>
          </p:nvCxnSpPr>
          <p:spPr>
            <a:xfrm>
              <a:off x="367145" y="835093"/>
              <a:ext cx="11252002" cy="20783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9154470" y="4359752"/>
              <a:ext cx="24646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 smtClean="0"/>
                <a:t>Sarah Schwartz </a:t>
              </a:r>
            </a:p>
            <a:p>
              <a:pPr algn="r"/>
              <a:r>
                <a:rPr lang="en-US" sz="2400" dirty="0" smtClean="0"/>
                <a:t>Tyson Barrett</a:t>
              </a:r>
              <a:endParaRPr lang="en-US" sz="2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13794" y="1015533"/>
            <a:ext cx="7115249" cy="4023360"/>
            <a:chOff x="1116669" y="1344939"/>
            <a:chExt cx="7115249" cy="4023360"/>
          </a:xfrm>
        </p:grpSpPr>
        <p:sp>
          <p:nvSpPr>
            <p:cNvPr id="5" name="Rectangle 4"/>
            <p:cNvSpPr/>
            <p:nvPr/>
          </p:nvSpPr>
          <p:spPr>
            <a:xfrm rot="16200000">
              <a:off x="-437811" y="2899419"/>
              <a:ext cx="4023360" cy="914400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400" b="1" dirty="0" smtClean="0"/>
                <a:t>  Vol. 0 – SOFTWARE</a:t>
              </a:r>
              <a:endParaRPr lang="en-US" sz="3400" b="1" dirty="0"/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1313953" y="3507562"/>
              <a:ext cx="2475228" cy="651164"/>
            </a:xfrm>
            <a:prstGeom prst="rect">
              <a:avLst/>
            </a:prstGeom>
            <a:solidFill>
              <a:srgbClr val="EE7E32"/>
            </a:solidFill>
            <a:ln w="38100">
              <a:solidFill>
                <a:srgbClr val="FF66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1 – WRANGLING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 rot="16200000">
              <a:off x="2206414" y="3507564"/>
              <a:ext cx="2475229" cy="651164"/>
            </a:xfrm>
            <a:prstGeom prst="rect">
              <a:avLst/>
            </a:prstGeom>
            <a:ln w="3810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2 – EXPLORATORY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 rot="16200000">
              <a:off x="3098875" y="3507563"/>
              <a:ext cx="2475231" cy="651164"/>
            </a:xfrm>
            <a:prstGeom prst="rect">
              <a:avLst/>
            </a:prstGeom>
            <a:solidFill>
              <a:srgbClr val="00A800"/>
            </a:solidFill>
            <a:ln w="38100">
              <a:solidFill>
                <a:srgbClr val="0066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3 – ANOVA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3991337" y="3507563"/>
              <a:ext cx="2475231" cy="651164"/>
            </a:xfrm>
            <a:prstGeom prst="rect">
              <a:avLst/>
            </a:prstGeom>
            <a:solidFill>
              <a:srgbClr val="009E9A"/>
            </a:solidFill>
            <a:ln w="38100">
              <a:solidFill>
                <a:srgbClr val="0066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4 – REGRESSION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 rot="16200000">
              <a:off x="4883799" y="3507563"/>
              <a:ext cx="2475231" cy="651164"/>
            </a:xfrm>
            <a:prstGeom prst="rect">
              <a:avLst/>
            </a:prstGeom>
            <a:solidFill>
              <a:srgbClr val="0000DA"/>
            </a:solidFill>
            <a:ln w="38100">
              <a:solidFill>
                <a:srgbClr val="00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5 – MULTILEVEL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 rot="16200000">
              <a:off x="5776259" y="3507563"/>
              <a:ext cx="2475231" cy="651164"/>
            </a:xfrm>
            <a:prstGeom prst="rect">
              <a:avLst/>
            </a:prstGeom>
            <a:solidFill>
              <a:srgbClr val="8E008E"/>
            </a:solidFill>
            <a:ln w="38100">
              <a:solidFill>
                <a:srgbClr val="66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6 – SEM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 rot="16200000">
              <a:off x="6668720" y="3507563"/>
              <a:ext cx="2475231" cy="651164"/>
            </a:xfrm>
            <a:prstGeom prst="rect">
              <a:avLst/>
            </a:prstGeom>
            <a:solidFill>
              <a:srgbClr val="A80054"/>
            </a:solidFill>
            <a:ln w="38100">
              <a:solidFill>
                <a:srgbClr val="660033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7 – OTHER</a:t>
              </a:r>
              <a:endParaRPr 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623110" y="993554"/>
            <a:ext cx="8278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Setting up Your Computer</a:t>
            </a:r>
            <a:endParaRPr lang="en-US" sz="2400" dirty="0"/>
          </a:p>
          <a:p>
            <a:r>
              <a:rPr lang="en-US" sz="2400" dirty="0" smtClean="0"/>
              <a:t>  Installing R, R Studio, and Packages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9818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160443" y="615021"/>
            <a:ext cx="12091748" cy="4765963"/>
            <a:chOff x="160443" y="615021"/>
            <a:chExt cx="12091748" cy="4765963"/>
          </a:xfrm>
        </p:grpSpPr>
        <p:sp>
          <p:nvSpPr>
            <p:cNvPr id="26" name="Rectangle 25"/>
            <p:cNvSpPr/>
            <p:nvPr/>
          </p:nvSpPr>
          <p:spPr>
            <a:xfrm>
              <a:off x="160443" y="615021"/>
              <a:ext cx="11623964" cy="476596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367145" y="5198551"/>
              <a:ext cx="11256264" cy="10691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/>
            <p:nvPr/>
          </p:nvSpPr>
          <p:spPr>
            <a:xfrm>
              <a:off x="7707899" y="1989153"/>
              <a:ext cx="4544292" cy="240065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Encyclopedia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</a:p>
            <a:p>
              <a:r>
                <a:rPr lang="en-US" sz="2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of  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Quantitative </a:t>
              </a:r>
            </a:p>
            <a:p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Methods </a:t>
              </a:r>
              <a:r>
                <a:rPr lang="en-US" sz="2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 R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367145" y="835093"/>
              <a:ext cx="11252002" cy="20783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9154470" y="4359752"/>
              <a:ext cx="24646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 smtClean="0"/>
                <a:t>Sarah Schwartz </a:t>
              </a:r>
            </a:p>
            <a:p>
              <a:pPr algn="r"/>
              <a:r>
                <a:rPr lang="en-US" sz="2400" dirty="0" smtClean="0"/>
                <a:t>Tyson Barrett</a:t>
              </a:r>
              <a:endParaRPr lang="en-US" sz="2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0782" y="1003449"/>
            <a:ext cx="7081757" cy="4023360"/>
            <a:chOff x="1150160" y="1344435"/>
            <a:chExt cx="7081757" cy="4023360"/>
          </a:xfrm>
        </p:grpSpPr>
        <p:sp>
          <p:nvSpPr>
            <p:cNvPr id="5" name="Rectangle 4"/>
            <p:cNvSpPr/>
            <p:nvPr/>
          </p:nvSpPr>
          <p:spPr>
            <a:xfrm rot="16200000">
              <a:off x="235760" y="3507135"/>
              <a:ext cx="2478024" cy="649224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0 – SOFTWARE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447234" y="2898915"/>
              <a:ext cx="4023360" cy="914400"/>
            </a:xfrm>
            <a:prstGeom prst="rect">
              <a:avLst/>
            </a:prstGeom>
            <a:solidFill>
              <a:srgbClr val="EE7E32"/>
            </a:solidFill>
            <a:ln w="38100">
              <a:solidFill>
                <a:srgbClr val="FF66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b="1" dirty="0" smtClean="0"/>
                <a:t>  Vol. 1 – WRANGLING</a:t>
              </a:r>
              <a:endParaRPr lang="en-US" sz="3200" b="1" dirty="0"/>
            </a:p>
          </p:txBody>
        </p:sp>
        <p:sp>
          <p:nvSpPr>
            <p:cNvPr id="7" name="Rectangle 6"/>
            <p:cNvSpPr/>
            <p:nvPr/>
          </p:nvSpPr>
          <p:spPr>
            <a:xfrm rot="16200000">
              <a:off x="2205016" y="3506166"/>
              <a:ext cx="2478024" cy="651164"/>
            </a:xfrm>
            <a:prstGeom prst="rect">
              <a:avLst/>
            </a:prstGeom>
            <a:ln w="3810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2 – EXPLORATORY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 rot="16200000">
              <a:off x="3097478" y="3506166"/>
              <a:ext cx="2478024" cy="651164"/>
            </a:xfrm>
            <a:prstGeom prst="rect">
              <a:avLst/>
            </a:prstGeom>
            <a:solidFill>
              <a:srgbClr val="00A800"/>
            </a:solidFill>
            <a:ln w="38100">
              <a:solidFill>
                <a:srgbClr val="0066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3 – ANOVA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3989940" y="3506166"/>
              <a:ext cx="2478024" cy="651164"/>
            </a:xfrm>
            <a:prstGeom prst="rect">
              <a:avLst/>
            </a:prstGeom>
            <a:solidFill>
              <a:srgbClr val="009E9A"/>
            </a:solidFill>
            <a:ln w="38100">
              <a:solidFill>
                <a:srgbClr val="0066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4 – REGRESSION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 rot="16200000">
              <a:off x="4882402" y="3506166"/>
              <a:ext cx="2478024" cy="651164"/>
            </a:xfrm>
            <a:prstGeom prst="rect">
              <a:avLst/>
            </a:prstGeom>
            <a:solidFill>
              <a:srgbClr val="0000DA"/>
            </a:solidFill>
            <a:ln w="38100">
              <a:solidFill>
                <a:srgbClr val="00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5 – MULTILEVEL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 rot="16200000">
              <a:off x="5774862" y="3506166"/>
              <a:ext cx="2478024" cy="651164"/>
            </a:xfrm>
            <a:prstGeom prst="rect">
              <a:avLst/>
            </a:prstGeom>
            <a:solidFill>
              <a:srgbClr val="8E008E"/>
            </a:solidFill>
            <a:ln w="38100">
              <a:solidFill>
                <a:srgbClr val="66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6 – SEM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 rot="16200000">
              <a:off x="6667323" y="3506166"/>
              <a:ext cx="2478024" cy="651164"/>
            </a:xfrm>
            <a:prstGeom prst="rect">
              <a:avLst/>
            </a:prstGeom>
            <a:solidFill>
              <a:srgbClr val="A80054"/>
            </a:solidFill>
            <a:ln w="38100">
              <a:solidFill>
                <a:srgbClr val="660033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7 – OTHER</a:t>
              </a:r>
              <a:endParaRPr 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489066" y="1003448"/>
            <a:ext cx="91409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Data Management</a:t>
            </a:r>
            <a:endParaRPr lang="en-US" sz="2400" dirty="0"/>
          </a:p>
          <a:p>
            <a:r>
              <a:rPr lang="en-US" sz="2400" dirty="0" smtClean="0"/>
              <a:t>  Importing, Sub-Setting, Creating Variables, and Saving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57668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160443" y="615021"/>
            <a:ext cx="12091748" cy="4765963"/>
            <a:chOff x="160443" y="615021"/>
            <a:chExt cx="12091748" cy="4765963"/>
          </a:xfrm>
        </p:grpSpPr>
        <p:sp>
          <p:nvSpPr>
            <p:cNvPr id="25" name="Rectangle 24"/>
            <p:cNvSpPr/>
            <p:nvPr/>
          </p:nvSpPr>
          <p:spPr>
            <a:xfrm>
              <a:off x="160443" y="615021"/>
              <a:ext cx="11623964" cy="476596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6" name="Straight Connector 25"/>
            <p:cNvCxnSpPr/>
            <p:nvPr/>
          </p:nvCxnSpPr>
          <p:spPr>
            <a:xfrm>
              <a:off x="367145" y="5198551"/>
              <a:ext cx="11256264" cy="10691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/>
            <p:nvPr/>
          </p:nvSpPr>
          <p:spPr>
            <a:xfrm>
              <a:off x="7707899" y="1989153"/>
              <a:ext cx="4544292" cy="240065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Encyclopedia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</a:p>
            <a:p>
              <a:r>
                <a:rPr lang="en-US" sz="2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of  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Quantitative </a:t>
              </a:r>
            </a:p>
            <a:p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Methods </a:t>
              </a:r>
              <a:r>
                <a:rPr lang="en-US" sz="2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 R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28" name="Straight Connector 27"/>
            <p:cNvCxnSpPr/>
            <p:nvPr/>
          </p:nvCxnSpPr>
          <p:spPr>
            <a:xfrm>
              <a:off x="367145" y="835093"/>
              <a:ext cx="11252002" cy="20783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9154470" y="4359752"/>
              <a:ext cx="24646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 smtClean="0"/>
                <a:t>Sarah Schwartz </a:t>
              </a:r>
            </a:p>
            <a:p>
              <a:pPr algn="r"/>
              <a:r>
                <a:rPr lang="en-US" sz="2400" dirty="0" smtClean="0"/>
                <a:t>Tyson Barrett</a:t>
              </a:r>
              <a:endParaRPr lang="en-US" sz="2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6383" y="1030745"/>
            <a:ext cx="7076156" cy="4023360"/>
            <a:chOff x="1155761" y="1371731"/>
            <a:chExt cx="7076156" cy="4023360"/>
          </a:xfrm>
        </p:grpSpPr>
        <p:sp>
          <p:nvSpPr>
            <p:cNvPr id="5" name="Rectangle 4"/>
            <p:cNvSpPr/>
            <p:nvPr/>
          </p:nvSpPr>
          <p:spPr>
            <a:xfrm rot="16200000">
              <a:off x="241361" y="3507135"/>
              <a:ext cx="2478024" cy="649224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0 – SOFTWARE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1126279" y="3507135"/>
              <a:ext cx="2478024" cy="649224"/>
            </a:xfrm>
            <a:prstGeom prst="rect">
              <a:avLst/>
            </a:prstGeom>
            <a:solidFill>
              <a:srgbClr val="EE7E32"/>
            </a:solidFill>
            <a:ln w="38100">
              <a:solidFill>
                <a:srgbClr val="FF66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1 – WRANGLING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 rot="16200000">
              <a:off x="1348266" y="2926211"/>
              <a:ext cx="4023360" cy="914400"/>
            </a:xfrm>
            <a:prstGeom prst="rect">
              <a:avLst/>
            </a:prstGeom>
            <a:ln w="3810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000" b="1" dirty="0" smtClean="0"/>
                <a:t>  Vol. 2 – EXPLORATORY</a:t>
              </a:r>
              <a:endParaRPr lang="en-US" sz="3000" b="1" dirty="0"/>
            </a:p>
          </p:txBody>
        </p:sp>
        <p:sp>
          <p:nvSpPr>
            <p:cNvPr id="8" name="Rectangle 7"/>
            <p:cNvSpPr/>
            <p:nvPr/>
          </p:nvSpPr>
          <p:spPr>
            <a:xfrm rot="16200000">
              <a:off x="3097478" y="3506166"/>
              <a:ext cx="2478024" cy="651164"/>
            </a:xfrm>
            <a:prstGeom prst="rect">
              <a:avLst/>
            </a:prstGeom>
            <a:solidFill>
              <a:srgbClr val="00A800"/>
            </a:solidFill>
            <a:ln w="38100">
              <a:solidFill>
                <a:srgbClr val="0066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3 – ANOVA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3989940" y="3506166"/>
              <a:ext cx="2478024" cy="651164"/>
            </a:xfrm>
            <a:prstGeom prst="rect">
              <a:avLst/>
            </a:prstGeom>
            <a:solidFill>
              <a:srgbClr val="009E9A"/>
            </a:solidFill>
            <a:ln w="38100">
              <a:solidFill>
                <a:srgbClr val="0066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4 – REGRESSION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 rot="16200000">
              <a:off x="4882402" y="3506166"/>
              <a:ext cx="2478024" cy="651164"/>
            </a:xfrm>
            <a:prstGeom prst="rect">
              <a:avLst/>
            </a:prstGeom>
            <a:solidFill>
              <a:srgbClr val="0000DA"/>
            </a:solidFill>
            <a:ln w="38100">
              <a:solidFill>
                <a:srgbClr val="00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5 – MULTILEVEL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 rot="16200000">
              <a:off x="5774862" y="3506166"/>
              <a:ext cx="2478024" cy="651164"/>
            </a:xfrm>
            <a:prstGeom prst="rect">
              <a:avLst/>
            </a:prstGeom>
            <a:solidFill>
              <a:srgbClr val="8E008E"/>
            </a:solidFill>
            <a:ln w="38100">
              <a:solidFill>
                <a:srgbClr val="66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6 – SEM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 rot="16200000">
              <a:off x="6667323" y="3506166"/>
              <a:ext cx="2478024" cy="651164"/>
            </a:xfrm>
            <a:prstGeom prst="rect">
              <a:avLst/>
            </a:prstGeom>
            <a:solidFill>
              <a:srgbClr val="A80054"/>
            </a:solidFill>
            <a:ln w="38100">
              <a:solidFill>
                <a:srgbClr val="660033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7 – OTHER</a:t>
              </a:r>
              <a:endParaRPr 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302017" y="909154"/>
            <a:ext cx="82376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Exploratory Data Analysis</a:t>
            </a:r>
            <a:endParaRPr lang="en-US" sz="2400" dirty="0"/>
          </a:p>
          <a:p>
            <a:r>
              <a:rPr lang="en-US" sz="2400" dirty="0" smtClean="0"/>
              <a:t>  Summary Statistics and Descriptive Visualizations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85625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160443" y="615021"/>
            <a:ext cx="12091748" cy="4765963"/>
            <a:chOff x="160443" y="615021"/>
            <a:chExt cx="12091748" cy="4765963"/>
          </a:xfrm>
        </p:grpSpPr>
        <p:sp>
          <p:nvSpPr>
            <p:cNvPr id="25" name="Rectangle 24"/>
            <p:cNvSpPr/>
            <p:nvPr/>
          </p:nvSpPr>
          <p:spPr>
            <a:xfrm>
              <a:off x="160443" y="615021"/>
              <a:ext cx="11623964" cy="476596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6" name="Straight Connector 25"/>
            <p:cNvCxnSpPr/>
            <p:nvPr/>
          </p:nvCxnSpPr>
          <p:spPr>
            <a:xfrm>
              <a:off x="367145" y="5198551"/>
              <a:ext cx="11256264" cy="10691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/>
            <p:nvPr/>
          </p:nvSpPr>
          <p:spPr>
            <a:xfrm>
              <a:off x="7707899" y="1989153"/>
              <a:ext cx="4544292" cy="240065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Encyclopedia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</a:p>
            <a:p>
              <a:r>
                <a:rPr lang="en-US" sz="2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of  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Quantitative </a:t>
              </a:r>
            </a:p>
            <a:p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Methods </a:t>
              </a:r>
              <a:r>
                <a:rPr lang="en-US" sz="2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 R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28" name="Straight Connector 27"/>
            <p:cNvCxnSpPr/>
            <p:nvPr/>
          </p:nvCxnSpPr>
          <p:spPr>
            <a:xfrm>
              <a:off x="367145" y="835093"/>
              <a:ext cx="11252002" cy="20783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9154470" y="4359752"/>
              <a:ext cx="24646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 smtClean="0"/>
                <a:t>Sarah Schwartz </a:t>
              </a:r>
            </a:p>
            <a:p>
              <a:pPr algn="r"/>
              <a:r>
                <a:rPr lang="en-US" sz="2400" dirty="0" smtClean="0"/>
                <a:t>Tyson Barrett</a:t>
              </a:r>
              <a:endParaRPr lang="en-US" sz="2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6383" y="1015533"/>
            <a:ext cx="7076156" cy="4023360"/>
            <a:chOff x="1155761" y="1356519"/>
            <a:chExt cx="7076156" cy="4023360"/>
          </a:xfrm>
        </p:grpSpPr>
        <p:sp>
          <p:nvSpPr>
            <p:cNvPr id="5" name="Rectangle 4"/>
            <p:cNvSpPr/>
            <p:nvPr/>
          </p:nvSpPr>
          <p:spPr>
            <a:xfrm rot="16200000">
              <a:off x="241361" y="3507135"/>
              <a:ext cx="2478024" cy="649224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0 – SOFTWARE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1126279" y="3507135"/>
              <a:ext cx="2478024" cy="649224"/>
            </a:xfrm>
            <a:prstGeom prst="rect">
              <a:avLst/>
            </a:prstGeom>
            <a:solidFill>
              <a:srgbClr val="EE7E32"/>
            </a:solidFill>
            <a:ln w="38100">
              <a:solidFill>
                <a:srgbClr val="FF66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1 – WRANGLING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 rot="16200000">
              <a:off x="2017770" y="3507135"/>
              <a:ext cx="2478024" cy="649224"/>
            </a:xfrm>
            <a:prstGeom prst="rect">
              <a:avLst/>
            </a:prstGeom>
            <a:ln w="3810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2 – EXPLORATORY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 rot="16200000">
              <a:off x="2227535" y="2910999"/>
              <a:ext cx="4023360" cy="914400"/>
            </a:xfrm>
            <a:prstGeom prst="rect">
              <a:avLst/>
            </a:prstGeom>
            <a:solidFill>
              <a:srgbClr val="00A800"/>
            </a:solidFill>
            <a:ln w="38100">
              <a:solidFill>
                <a:srgbClr val="0066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000" b="1" dirty="0" smtClean="0"/>
                <a:t>  Vol. 3 – ANOVA</a:t>
              </a:r>
              <a:endParaRPr lang="en-US" sz="4000" b="1" dirty="0"/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3989940" y="3506166"/>
              <a:ext cx="2478024" cy="651164"/>
            </a:xfrm>
            <a:prstGeom prst="rect">
              <a:avLst/>
            </a:prstGeom>
            <a:solidFill>
              <a:srgbClr val="009E9A"/>
            </a:solidFill>
            <a:ln w="38100">
              <a:solidFill>
                <a:srgbClr val="0066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4 – REGRESSION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 rot="16200000">
              <a:off x="4882402" y="3506166"/>
              <a:ext cx="2478024" cy="651164"/>
            </a:xfrm>
            <a:prstGeom prst="rect">
              <a:avLst/>
            </a:prstGeom>
            <a:solidFill>
              <a:srgbClr val="0000DA"/>
            </a:solidFill>
            <a:ln w="38100">
              <a:solidFill>
                <a:srgbClr val="00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5 – MULTILEVEL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 rot="16200000">
              <a:off x="5774862" y="3506166"/>
              <a:ext cx="2478024" cy="651164"/>
            </a:xfrm>
            <a:prstGeom prst="rect">
              <a:avLst/>
            </a:prstGeom>
            <a:solidFill>
              <a:srgbClr val="8E008E"/>
            </a:solidFill>
            <a:ln w="38100">
              <a:solidFill>
                <a:srgbClr val="66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6 – SEM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 rot="16200000">
              <a:off x="6667323" y="3506166"/>
              <a:ext cx="2478024" cy="651164"/>
            </a:xfrm>
            <a:prstGeom prst="rect">
              <a:avLst/>
            </a:prstGeom>
            <a:solidFill>
              <a:srgbClr val="A80054"/>
            </a:solidFill>
            <a:ln w="38100">
              <a:solidFill>
                <a:srgbClr val="660033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7 – OTHER</a:t>
              </a:r>
              <a:endParaRPr 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4209992" y="1008020"/>
            <a:ext cx="74314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Testing Mean Differences</a:t>
            </a:r>
            <a:endParaRPr lang="en-US" sz="2400" dirty="0"/>
          </a:p>
          <a:p>
            <a:r>
              <a:rPr lang="en-US" sz="2400" dirty="0" smtClean="0"/>
              <a:t>  t-tests, ANOVA, RM ANOVA, and post hoc tests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28475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160443" y="615021"/>
            <a:ext cx="12091748" cy="4765963"/>
            <a:chOff x="160443" y="615021"/>
            <a:chExt cx="12091748" cy="4765963"/>
          </a:xfrm>
        </p:grpSpPr>
        <p:sp>
          <p:nvSpPr>
            <p:cNvPr id="21" name="Rectangle 20"/>
            <p:cNvSpPr/>
            <p:nvPr/>
          </p:nvSpPr>
          <p:spPr>
            <a:xfrm>
              <a:off x="160443" y="615021"/>
              <a:ext cx="11623964" cy="476596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67145" y="5198551"/>
              <a:ext cx="11256264" cy="10691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7707899" y="1989153"/>
              <a:ext cx="4544292" cy="240065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Encyclopedia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</a:p>
            <a:p>
              <a:r>
                <a:rPr lang="en-US" sz="2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of  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Quantitative </a:t>
              </a:r>
            </a:p>
            <a:p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Methods </a:t>
              </a:r>
              <a:r>
                <a:rPr lang="en-US" sz="2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 R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367145" y="835093"/>
              <a:ext cx="11252002" cy="20783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9154470" y="4359752"/>
              <a:ext cx="24646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 smtClean="0"/>
                <a:t>Sarah Schwartz </a:t>
              </a:r>
            </a:p>
            <a:p>
              <a:pPr algn="r"/>
              <a:r>
                <a:rPr lang="en-US" sz="2400" dirty="0" smtClean="0"/>
                <a:t>Tyson Barrett</a:t>
              </a:r>
              <a:endParaRPr lang="en-US" sz="2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6383" y="986322"/>
            <a:ext cx="7076156" cy="4023360"/>
            <a:chOff x="1155761" y="1327308"/>
            <a:chExt cx="7076156" cy="4023360"/>
          </a:xfrm>
        </p:grpSpPr>
        <p:sp>
          <p:nvSpPr>
            <p:cNvPr id="5" name="Rectangle 4"/>
            <p:cNvSpPr/>
            <p:nvPr/>
          </p:nvSpPr>
          <p:spPr>
            <a:xfrm rot="16200000">
              <a:off x="241361" y="3507135"/>
              <a:ext cx="2478024" cy="649224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0 – SOFTWARE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1126279" y="3507135"/>
              <a:ext cx="2478024" cy="649224"/>
            </a:xfrm>
            <a:prstGeom prst="rect">
              <a:avLst/>
            </a:prstGeom>
            <a:solidFill>
              <a:srgbClr val="EE7E32"/>
            </a:solidFill>
            <a:ln w="38100">
              <a:solidFill>
                <a:srgbClr val="FF66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1 – WRANGLING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 rot="16200000">
              <a:off x="2007628" y="3507133"/>
              <a:ext cx="2478024" cy="649224"/>
            </a:xfrm>
            <a:prstGeom prst="rect">
              <a:avLst/>
            </a:prstGeom>
            <a:ln w="3810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2 – EXPLORATORY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 rot="16200000">
              <a:off x="2859229" y="3507134"/>
              <a:ext cx="2478024" cy="649224"/>
            </a:xfrm>
            <a:prstGeom prst="rect">
              <a:avLst/>
            </a:prstGeom>
            <a:solidFill>
              <a:srgbClr val="00A800">
                <a:alpha val="99000"/>
              </a:srgbClr>
            </a:solidFill>
            <a:ln w="38100">
              <a:solidFill>
                <a:srgbClr val="0066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3 – ANOVA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3103146" y="2881788"/>
              <a:ext cx="4023360" cy="914400"/>
            </a:xfrm>
            <a:prstGeom prst="rect">
              <a:avLst/>
            </a:prstGeom>
            <a:solidFill>
              <a:srgbClr val="009E9A"/>
            </a:solidFill>
            <a:ln w="38100">
              <a:solidFill>
                <a:srgbClr val="0066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b="1" dirty="0" smtClean="0"/>
                <a:t>  Vol. 4 – REGRESSION</a:t>
              </a:r>
              <a:endParaRPr lang="en-US" sz="3200" b="1" dirty="0"/>
            </a:p>
          </p:txBody>
        </p:sp>
        <p:sp>
          <p:nvSpPr>
            <p:cNvPr id="10" name="Rectangle 9"/>
            <p:cNvSpPr/>
            <p:nvPr/>
          </p:nvSpPr>
          <p:spPr>
            <a:xfrm rot="16200000">
              <a:off x="4882402" y="3506166"/>
              <a:ext cx="2478024" cy="651164"/>
            </a:xfrm>
            <a:prstGeom prst="rect">
              <a:avLst/>
            </a:prstGeom>
            <a:solidFill>
              <a:srgbClr val="0000DA"/>
            </a:solidFill>
            <a:ln w="38100">
              <a:solidFill>
                <a:srgbClr val="00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5 – MULTILEVEL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 rot="16200000">
              <a:off x="5774862" y="3506166"/>
              <a:ext cx="2478024" cy="651164"/>
            </a:xfrm>
            <a:prstGeom prst="rect">
              <a:avLst/>
            </a:prstGeom>
            <a:solidFill>
              <a:srgbClr val="8E008E"/>
            </a:solidFill>
            <a:ln w="38100">
              <a:solidFill>
                <a:srgbClr val="66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6 – SEM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 rot="16200000">
              <a:off x="6667323" y="3506166"/>
              <a:ext cx="2478024" cy="651164"/>
            </a:xfrm>
            <a:prstGeom prst="rect">
              <a:avLst/>
            </a:prstGeom>
            <a:solidFill>
              <a:srgbClr val="A80054"/>
            </a:solidFill>
            <a:ln w="38100">
              <a:solidFill>
                <a:srgbClr val="660033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7 – OTHER</a:t>
              </a:r>
              <a:endParaRPr 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108713" y="1008020"/>
            <a:ext cx="65327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Multiple Linear Regression</a:t>
            </a:r>
            <a:endParaRPr lang="en-US" sz="2400" dirty="0"/>
          </a:p>
          <a:p>
            <a:r>
              <a:rPr lang="en-US" sz="2400" dirty="0" smtClean="0"/>
              <a:t>  Correlation, Model Fit, Generalize, and Plot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10924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160443" y="601769"/>
            <a:ext cx="12091748" cy="4765963"/>
            <a:chOff x="160443" y="615021"/>
            <a:chExt cx="12091748" cy="4765963"/>
          </a:xfrm>
        </p:grpSpPr>
        <p:sp>
          <p:nvSpPr>
            <p:cNvPr id="21" name="Rectangle 20"/>
            <p:cNvSpPr/>
            <p:nvPr/>
          </p:nvSpPr>
          <p:spPr>
            <a:xfrm>
              <a:off x="160443" y="615021"/>
              <a:ext cx="11623964" cy="476596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67145" y="5198551"/>
              <a:ext cx="11256264" cy="10691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7707899" y="1989153"/>
              <a:ext cx="4544292" cy="240065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Encyclopedia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</a:p>
            <a:p>
              <a:r>
                <a:rPr lang="en-US" sz="2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of  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Quantitative </a:t>
              </a:r>
            </a:p>
            <a:p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Methods </a:t>
              </a:r>
              <a:r>
                <a:rPr lang="en-US" sz="2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 R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367145" y="835093"/>
              <a:ext cx="11252002" cy="20783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9154470" y="4359752"/>
              <a:ext cx="24646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 smtClean="0"/>
                <a:t>Sarah Schwartz </a:t>
              </a:r>
            </a:p>
            <a:p>
              <a:pPr algn="r"/>
              <a:r>
                <a:rPr lang="en-US" sz="2400" dirty="0" smtClean="0"/>
                <a:t>Tyson Barrett</a:t>
              </a:r>
              <a:endParaRPr lang="en-US" sz="2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6383" y="1003449"/>
            <a:ext cx="7076156" cy="4023360"/>
            <a:chOff x="1155761" y="1344435"/>
            <a:chExt cx="7076156" cy="4023360"/>
          </a:xfrm>
        </p:grpSpPr>
        <p:sp>
          <p:nvSpPr>
            <p:cNvPr id="5" name="Rectangle 4"/>
            <p:cNvSpPr/>
            <p:nvPr/>
          </p:nvSpPr>
          <p:spPr>
            <a:xfrm rot="16200000">
              <a:off x="241361" y="3507135"/>
              <a:ext cx="2478024" cy="649224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0 – SOFTWARE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1126279" y="3507135"/>
              <a:ext cx="2478024" cy="649224"/>
            </a:xfrm>
            <a:prstGeom prst="rect">
              <a:avLst/>
            </a:prstGeom>
            <a:solidFill>
              <a:srgbClr val="EE7E32"/>
            </a:solidFill>
            <a:ln w="38100">
              <a:solidFill>
                <a:srgbClr val="FF66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1 – WRANGLING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 rot="16200000">
              <a:off x="2007628" y="3507133"/>
              <a:ext cx="2478024" cy="649224"/>
            </a:xfrm>
            <a:prstGeom prst="rect">
              <a:avLst/>
            </a:prstGeom>
            <a:ln w="3810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2 – EXPLORATORY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 rot="16200000">
              <a:off x="2859229" y="3507134"/>
              <a:ext cx="2478024" cy="649224"/>
            </a:xfrm>
            <a:prstGeom prst="rect">
              <a:avLst/>
            </a:prstGeom>
            <a:solidFill>
              <a:srgbClr val="00A800">
                <a:alpha val="99000"/>
              </a:srgbClr>
            </a:solidFill>
            <a:ln w="38100">
              <a:solidFill>
                <a:srgbClr val="0066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3 – ANOVA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3710829" y="3507132"/>
              <a:ext cx="2478024" cy="649224"/>
            </a:xfrm>
            <a:prstGeom prst="rect">
              <a:avLst/>
            </a:prstGeom>
            <a:solidFill>
              <a:srgbClr val="009E9A"/>
            </a:solidFill>
            <a:ln w="38100">
              <a:solidFill>
                <a:srgbClr val="0066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4 – REGRESSION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 rot="16200000">
              <a:off x="3969692" y="2898915"/>
              <a:ext cx="4023360" cy="914400"/>
            </a:xfrm>
            <a:prstGeom prst="rect">
              <a:avLst/>
            </a:prstGeom>
            <a:solidFill>
              <a:srgbClr val="0000DA"/>
            </a:solidFill>
            <a:ln w="38100">
              <a:solidFill>
                <a:srgbClr val="00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400" b="1" dirty="0" smtClean="0"/>
                <a:t>  Vol. 5 – MULTILEVEL</a:t>
              </a:r>
              <a:endParaRPr lang="en-US" sz="3400" b="1" dirty="0"/>
            </a:p>
          </p:txBody>
        </p:sp>
        <p:sp>
          <p:nvSpPr>
            <p:cNvPr id="11" name="Rectangle 10"/>
            <p:cNvSpPr/>
            <p:nvPr/>
          </p:nvSpPr>
          <p:spPr>
            <a:xfrm rot="16200000">
              <a:off x="5774862" y="3506166"/>
              <a:ext cx="2478024" cy="651164"/>
            </a:xfrm>
            <a:prstGeom prst="rect">
              <a:avLst/>
            </a:prstGeom>
            <a:solidFill>
              <a:srgbClr val="8E008E"/>
            </a:solidFill>
            <a:ln w="38100">
              <a:solidFill>
                <a:srgbClr val="66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6 – SEM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 rot="16200000">
              <a:off x="6667323" y="3506166"/>
              <a:ext cx="2478024" cy="651164"/>
            </a:xfrm>
            <a:prstGeom prst="rect">
              <a:avLst/>
            </a:prstGeom>
            <a:solidFill>
              <a:srgbClr val="A80054"/>
            </a:solidFill>
            <a:ln w="38100">
              <a:solidFill>
                <a:srgbClr val="660033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7 – OTHER</a:t>
              </a:r>
              <a:endParaRPr 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7145" y="951968"/>
            <a:ext cx="65327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Multilevel Models: RM Regression</a:t>
            </a:r>
            <a:endParaRPr lang="en-US" sz="2400" dirty="0"/>
          </a:p>
          <a:p>
            <a:r>
              <a:rPr lang="en-US" sz="2400" dirty="0" smtClean="0"/>
              <a:t>  ICCs, MLM/HLM, and GEEs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822340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160443" y="601769"/>
            <a:ext cx="12091748" cy="4765963"/>
            <a:chOff x="160443" y="615021"/>
            <a:chExt cx="12091748" cy="4765963"/>
          </a:xfrm>
        </p:grpSpPr>
        <p:sp>
          <p:nvSpPr>
            <p:cNvPr id="21" name="Rectangle 20"/>
            <p:cNvSpPr/>
            <p:nvPr/>
          </p:nvSpPr>
          <p:spPr>
            <a:xfrm>
              <a:off x="160443" y="615021"/>
              <a:ext cx="11623964" cy="476596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67145" y="5198551"/>
              <a:ext cx="11256264" cy="10691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7707899" y="1989153"/>
              <a:ext cx="4544292" cy="240065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Encyclopedia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</a:p>
            <a:p>
              <a:r>
                <a:rPr lang="en-US" sz="2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of  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Quantitative </a:t>
              </a:r>
            </a:p>
            <a:p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Methods </a:t>
              </a:r>
              <a:r>
                <a:rPr lang="en-US" sz="2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 R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367145" y="835093"/>
              <a:ext cx="11252002" cy="20783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9154470" y="4359752"/>
              <a:ext cx="24646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 smtClean="0"/>
                <a:t>Sarah Schwartz </a:t>
              </a:r>
            </a:p>
            <a:p>
              <a:pPr algn="r"/>
              <a:r>
                <a:rPr lang="en-US" sz="2400" dirty="0" smtClean="0"/>
                <a:t>Tyson Barrett</a:t>
              </a:r>
              <a:endParaRPr lang="en-US" sz="2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6383" y="1004355"/>
            <a:ext cx="7076156" cy="4023360"/>
            <a:chOff x="1155761" y="1345341"/>
            <a:chExt cx="7076156" cy="4023360"/>
          </a:xfrm>
        </p:grpSpPr>
        <p:sp>
          <p:nvSpPr>
            <p:cNvPr id="5" name="Rectangle 4"/>
            <p:cNvSpPr/>
            <p:nvPr/>
          </p:nvSpPr>
          <p:spPr>
            <a:xfrm rot="16200000">
              <a:off x="241361" y="3507135"/>
              <a:ext cx="2478024" cy="649224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0 – SOFTWARE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1126279" y="3507135"/>
              <a:ext cx="2478024" cy="649224"/>
            </a:xfrm>
            <a:prstGeom prst="rect">
              <a:avLst/>
            </a:prstGeom>
            <a:solidFill>
              <a:srgbClr val="EE7E32"/>
            </a:solidFill>
            <a:ln w="38100">
              <a:solidFill>
                <a:srgbClr val="FF66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1 – WRANGLING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 rot="16200000">
              <a:off x="2007628" y="3507133"/>
              <a:ext cx="2478024" cy="649224"/>
            </a:xfrm>
            <a:prstGeom prst="rect">
              <a:avLst/>
            </a:prstGeom>
            <a:ln w="3810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2 – EXPLORATORY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 rot="16200000">
              <a:off x="2859229" y="3507134"/>
              <a:ext cx="2478024" cy="649224"/>
            </a:xfrm>
            <a:prstGeom prst="rect">
              <a:avLst/>
            </a:prstGeom>
            <a:solidFill>
              <a:srgbClr val="00A800">
                <a:alpha val="99000"/>
              </a:srgbClr>
            </a:solidFill>
            <a:ln w="38100">
              <a:solidFill>
                <a:srgbClr val="0066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3 – ANOVA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3710829" y="3507132"/>
              <a:ext cx="2478024" cy="649224"/>
            </a:xfrm>
            <a:prstGeom prst="rect">
              <a:avLst/>
            </a:prstGeom>
            <a:solidFill>
              <a:srgbClr val="009E9A"/>
            </a:solidFill>
            <a:ln w="38100">
              <a:solidFill>
                <a:srgbClr val="0066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4 – REGRESSION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 rot="16200000">
              <a:off x="4562429" y="3507132"/>
              <a:ext cx="2478024" cy="649224"/>
            </a:xfrm>
            <a:prstGeom prst="rect">
              <a:avLst/>
            </a:prstGeom>
            <a:solidFill>
              <a:srgbClr val="0000DA"/>
            </a:solidFill>
            <a:ln w="38100">
              <a:solidFill>
                <a:srgbClr val="00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5 – MULTILEVEL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 rot="16200000">
              <a:off x="4841723" y="2899821"/>
              <a:ext cx="4023360" cy="914400"/>
            </a:xfrm>
            <a:prstGeom prst="rect">
              <a:avLst/>
            </a:prstGeom>
            <a:solidFill>
              <a:srgbClr val="8E008E"/>
            </a:solidFill>
            <a:ln w="38100">
              <a:solidFill>
                <a:srgbClr val="66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600" b="1" dirty="0" smtClean="0"/>
                <a:t>  Vol. 6 – SEM</a:t>
              </a:r>
              <a:endParaRPr lang="en-US" sz="3600" b="1" dirty="0"/>
            </a:p>
          </p:txBody>
        </p:sp>
        <p:sp>
          <p:nvSpPr>
            <p:cNvPr id="12" name="Rectangle 11"/>
            <p:cNvSpPr/>
            <p:nvPr/>
          </p:nvSpPr>
          <p:spPr>
            <a:xfrm rot="16200000">
              <a:off x="6667323" y="3506166"/>
              <a:ext cx="2478024" cy="651164"/>
            </a:xfrm>
            <a:prstGeom prst="rect">
              <a:avLst/>
            </a:prstGeom>
            <a:solidFill>
              <a:srgbClr val="A80054"/>
            </a:solidFill>
            <a:ln w="38100">
              <a:solidFill>
                <a:srgbClr val="660033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7 – OTHER</a:t>
              </a:r>
              <a:endParaRPr 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220733" y="1016377"/>
            <a:ext cx="44962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Structural Equation Modeling</a:t>
            </a:r>
            <a:endParaRPr lang="en-US" sz="2400" dirty="0"/>
          </a:p>
          <a:p>
            <a:r>
              <a:rPr lang="en-US" sz="2400" dirty="0" smtClean="0"/>
              <a:t>  EFA, CFA, Path Analysis, and SEM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91671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715617" y="343480"/>
            <a:ext cx="11068790" cy="6176590"/>
            <a:chOff x="715617" y="343480"/>
            <a:chExt cx="11068790" cy="6176590"/>
          </a:xfrm>
        </p:grpSpPr>
        <p:grpSp>
          <p:nvGrpSpPr>
            <p:cNvPr id="27" name="Group 26"/>
            <p:cNvGrpSpPr/>
            <p:nvPr/>
          </p:nvGrpSpPr>
          <p:grpSpPr>
            <a:xfrm>
              <a:off x="715617" y="343480"/>
              <a:ext cx="11068790" cy="6176590"/>
              <a:chOff x="715617" y="343480"/>
              <a:chExt cx="11068790" cy="617659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715617" y="343480"/>
                <a:ext cx="11068790" cy="617659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912447" y="6283641"/>
                <a:ext cx="10718652" cy="13855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/>
              <p:cNvSpPr/>
              <p:nvPr/>
            </p:nvSpPr>
            <p:spPr>
              <a:xfrm rot="16200000">
                <a:off x="65472" y="2312070"/>
                <a:ext cx="3889055" cy="24006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5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Encyclopedia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</a:p>
              <a:p>
                <a:r>
                  <a:rPr lang="en-US" sz="2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of  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Quantitative </a:t>
                </a:r>
              </a:p>
              <a:p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Methods </a:t>
                </a:r>
                <a:r>
                  <a:rPr lang="en-US" sz="2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in R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cxnSp>
            <p:nvCxnSpPr>
              <p:cNvPr id="32" name="Straight Connector 31"/>
              <p:cNvCxnSpPr/>
              <p:nvPr/>
            </p:nvCxnSpPr>
            <p:spPr>
              <a:xfrm>
                <a:off x="912447" y="628689"/>
                <a:ext cx="10714593" cy="26934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/>
              <p:cNvSpPr txBox="1"/>
              <p:nvPr/>
            </p:nvSpPr>
            <p:spPr>
              <a:xfrm rot="16200000">
                <a:off x="8487320" y="2912234"/>
                <a:ext cx="530904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/>
                  <a:t>Office of Research Services</a:t>
                </a:r>
              </a:p>
              <a:p>
                <a:pPr algn="ctr"/>
                <a:r>
                  <a:rPr lang="en-US" sz="2400" dirty="0" smtClean="0"/>
                  <a:t>College of Education and Human Services</a:t>
                </a:r>
              </a:p>
              <a:p>
                <a:pPr algn="ctr"/>
                <a:r>
                  <a:rPr lang="en-US" sz="2400" dirty="0" smtClean="0"/>
                  <a:t>Utah State University</a:t>
                </a: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 rot="16200000">
              <a:off x="1252449" y="3200941"/>
              <a:ext cx="4494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- Sarah Schwartz &amp; Tyson Barrett -</a:t>
              </a:r>
              <a:endParaRPr lang="en-US" sz="24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361840" y="1998709"/>
            <a:ext cx="4989443" cy="2866127"/>
            <a:chOff x="2425387" y="2457132"/>
            <a:chExt cx="6005933" cy="2833253"/>
          </a:xfrm>
        </p:grpSpPr>
        <p:sp>
          <p:nvSpPr>
            <p:cNvPr id="44" name="Rectangle 43"/>
            <p:cNvSpPr/>
            <p:nvPr/>
          </p:nvSpPr>
          <p:spPr>
            <a:xfrm rot="16200000">
              <a:off x="1334343" y="3548176"/>
              <a:ext cx="2833251" cy="651164"/>
            </a:xfrm>
            <a:prstGeom prst="rect">
              <a:avLst/>
            </a:prstGeom>
            <a:solidFill>
              <a:srgbClr val="EE7E32"/>
            </a:solidFill>
            <a:ln w="38100">
              <a:solidFill>
                <a:srgbClr val="FF66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1 – WRANGLING</a:t>
              </a:r>
              <a:endParaRPr lang="en-US" sz="2000" dirty="0"/>
            </a:p>
          </p:txBody>
        </p:sp>
        <p:sp>
          <p:nvSpPr>
            <p:cNvPr id="45" name="Rectangle 44"/>
            <p:cNvSpPr/>
            <p:nvPr/>
          </p:nvSpPr>
          <p:spPr>
            <a:xfrm rot="16200000">
              <a:off x="2226804" y="3548177"/>
              <a:ext cx="2833253" cy="651164"/>
            </a:xfrm>
            <a:prstGeom prst="rect">
              <a:avLst/>
            </a:prstGeom>
            <a:ln w="3810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2 – EXPLORATORY</a:t>
              </a:r>
              <a:endParaRPr lang="en-US" sz="2000" dirty="0"/>
            </a:p>
          </p:txBody>
        </p:sp>
        <p:sp>
          <p:nvSpPr>
            <p:cNvPr id="46" name="Rectangle 45"/>
            <p:cNvSpPr/>
            <p:nvPr/>
          </p:nvSpPr>
          <p:spPr>
            <a:xfrm rot="16200000">
              <a:off x="3119266" y="3548177"/>
              <a:ext cx="2833253" cy="651164"/>
            </a:xfrm>
            <a:prstGeom prst="rect">
              <a:avLst/>
            </a:prstGeom>
            <a:solidFill>
              <a:srgbClr val="00A800"/>
            </a:solidFill>
            <a:ln w="38100">
              <a:solidFill>
                <a:srgbClr val="0066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3 – ANOVA</a:t>
              </a:r>
              <a:endParaRPr lang="en-US" sz="2000" dirty="0"/>
            </a:p>
          </p:txBody>
        </p:sp>
        <p:sp>
          <p:nvSpPr>
            <p:cNvPr id="47" name="Rectangle 46"/>
            <p:cNvSpPr/>
            <p:nvPr/>
          </p:nvSpPr>
          <p:spPr>
            <a:xfrm rot="16200000">
              <a:off x="4011728" y="3548177"/>
              <a:ext cx="2833253" cy="651164"/>
            </a:xfrm>
            <a:prstGeom prst="rect">
              <a:avLst/>
            </a:prstGeom>
            <a:solidFill>
              <a:srgbClr val="009E9A"/>
            </a:solidFill>
            <a:ln w="38100">
              <a:solidFill>
                <a:srgbClr val="0066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4 – REGRESSION</a:t>
              </a:r>
              <a:endParaRPr lang="en-US" sz="2000" dirty="0"/>
            </a:p>
          </p:txBody>
        </p:sp>
        <p:sp>
          <p:nvSpPr>
            <p:cNvPr id="48" name="Rectangle 47"/>
            <p:cNvSpPr/>
            <p:nvPr/>
          </p:nvSpPr>
          <p:spPr>
            <a:xfrm rot="16200000">
              <a:off x="4904190" y="3548177"/>
              <a:ext cx="2833253" cy="651164"/>
            </a:xfrm>
            <a:prstGeom prst="rect">
              <a:avLst/>
            </a:prstGeom>
            <a:solidFill>
              <a:srgbClr val="0000DA"/>
            </a:solidFill>
            <a:ln w="38100">
              <a:solidFill>
                <a:srgbClr val="00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5 – MULTILEVEL</a:t>
              </a:r>
              <a:endParaRPr lang="en-US" sz="2000" dirty="0"/>
            </a:p>
          </p:txBody>
        </p:sp>
        <p:sp>
          <p:nvSpPr>
            <p:cNvPr id="49" name="Rectangle 48"/>
            <p:cNvSpPr/>
            <p:nvPr/>
          </p:nvSpPr>
          <p:spPr>
            <a:xfrm rot="16200000">
              <a:off x="5796650" y="3548177"/>
              <a:ext cx="2833253" cy="651164"/>
            </a:xfrm>
            <a:prstGeom prst="rect">
              <a:avLst/>
            </a:prstGeom>
            <a:solidFill>
              <a:srgbClr val="8E008E"/>
            </a:solidFill>
            <a:ln w="38100">
              <a:solidFill>
                <a:srgbClr val="66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6 – SEM</a:t>
              </a:r>
              <a:endParaRPr lang="en-US" sz="2000" dirty="0"/>
            </a:p>
          </p:txBody>
        </p:sp>
        <p:sp>
          <p:nvSpPr>
            <p:cNvPr id="50" name="Rectangle 49"/>
            <p:cNvSpPr/>
            <p:nvPr/>
          </p:nvSpPr>
          <p:spPr>
            <a:xfrm rot="16200000">
              <a:off x="6689111" y="3548177"/>
              <a:ext cx="2833253" cy="651164"/>
            </a:xfrm>
            <a:prstGeom prst="rect">
              <a:avLst/>
            </a:prstGeom>
            <a:solidFill>
              <a:srgbClr val="A80054"/>
            </a:solidFill>
            <a:ln w="38100">
              <a:solidFill>
                <a:srgbClr val="660033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7 – OTHER</a:t>
              </a:r>
              <a:endParaRPr lang="en-US" sz="2000" dirty="0"/>
            </a:p>
          </p:txBody>
        </p:sp>
      </p:grpSp>
      <p:sp>
        <p:nvSpPr>
          <p:cNvPr id="51" name="Rectangle 50"/>
          <p:cNvSpPr/>
          <p:nvPr/>
        </p:nvSpPr>
        <p:spPr>
          <a:xfrm rot="16200000">
            <a:off x="2190700" y="3000625"/>
            <a:ext cx="5047093" cy="914400"/>
          </a:xfrm>
          <a:prstGeom prst="rect">
            <a:avLst/>
          </a:prstGeom>
          <a:solidFill>
            <a:srgbClr val="FF4A11"/>
          </a:solidFill>
          <a:ln w="38100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smtClean="0"/>
              <a:t>Vol. 0 – SOFTWARE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18085249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160443" y="601769"/>
            <a:ext cx="12091748" cy="4765963"/>
            <a:chOff x="160443" y="615021"/>
            <a:chExt cx="12091748" cy="4765963"/>
          </a:xfrm>
        </p:grpSpPr>
        <p:sp>
          <p:nvSpPr>
            <p:cNvPr id="21" name="Rectangle 20"/>
            <p:cNvSpPr/>
            <p:nvPr/>
          </p:nvSpPr>
          <p:spPr>
            <a:xfrm>
              <a:off x="160443" y="615021"/>
              <a:ext cx="11623964" cy="476596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67145" y="5198551"/>
              <a:ext cx="11256264" cy="10691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7707899" y="1989153"/>
              <a:ext cx="4544292" cy="240065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Encyclopedia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</a:p>
            <a:p>
              <a:r>
                <a:rPr lang="en-US" sz="2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of  </a:t>
              </a:r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Quantitative </a:t>
              </a:r>
            </a:p>
            <a:p>
              <a:r>
                <a:rPr lang="en-US" sz="4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Methods </a:t>
              </a:r>
              <a:r>
                <a:rPr lang="en-US" sz="28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 R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367145" y="835093"/>
              <a:ext cx="11252002" cy="20783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9154470" y="4359752"/>
              <a:ext cx="24646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 smtClean="0"/>
                <a:t>Sarah Schwartz </a:t>
              </a:r>
            </a:p>
            <a:p>
              <a:pPr algn="r"/>
              <a:r>
                <a:rPr lang="en-US" sz="2400" dirty="0" smtClean="0"/>
                <a:t>Tyson Barrett</a:t>
              </a:r>
              <a:endParaRPr lang="en-US" sz="2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6383" y="1018805"/>
            <a:ext cx="6943162" cy="4023360"/>
            <a:chOff x="1155761" y="1359791"/>
            <a:chExt cx="6943162" cy="4023360"/>
          </a:xfrm>
        </p:grpSpPr>
        <p:sp>
          <p:nvSpPr>
            <p:cNvPr id="5" name="Rectangle 4"/>
            <p:cNvSpPr/>
            <p:nvPr/>
          </p:nvSpPr>
          <p:spPr>
            <a:xfrm rot="16200000">
              <a:off x="241361" y="3507135"/>
              <a:ext cx="2478024" cy="649224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0 – SOFTWARE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1126279" y="3507135"/>
              <a:ext cx="2478024" cy="649224"/>
            </a:xfrm>
            <a:prstGeom prst="rect">
              <a:avLst/>
            </a:prstGeom>
            <a:solidFill>
              <a:srgbClr val="EE7E32"/>
            </a:solidFill>
            <a:ln w="38100">
              <a:solidFill>
                <a:srgbClr val="FF66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1 – WRANGLING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 rot="16200000">
              <a:off x="2007628" y="3507133"/>
              <a:ext cx="2478024" cy="649224"/>
            </a:xfrm>
            <a:prstGeom prst="rect">
              <a:avLst/>
            </a:prstGeom>
            <a:ln w="3810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2 – EXPLORATORY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 rot="16200000">
              <a:off x="2859229" y="3507134"/>
              <a:ext cx="2478024" cy="649224"/>
            </a:xfrm>
            <a:prstGeom prst="rect">
              <a:avLst/>
            </a:prstGeom>
            <a:solidFill>
              <a:srgbClr val="00A800">
                <a:alpha val="99000"/>
              </a:srgbClr>
            </a:solidFill>
            <a:ln w="38100">
              <a:solidFill>
                <a:srgbClr val="0066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3 – ANOVA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3710829" y="3507132"/>
              <a:ext cx="2478024" cy="649224"/>
            </a:xfrm>
            <a:prstGeom prst="rect">
              <a:avLst/>
            </a:prstGeom>
            <a:solidFill>
              <a:srgbClr val="009E9A"/>
            </a:solidFill>
            <a:ln w="38100">
              <a:solidFill>
                <a:srgbClr val="0066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4 – REGRESSION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 rot="16200000">
              <a:off x="4562429" y="3507132"/>
              <a:ext cx="2478024" cy="649224"/>
            </a:xfrm>
            <a:prstGeom prst="rect">
              <a:avLst/>
            </a:prstGeom>
            <a:solidFill>
              <a:srgbClr val="0000DA"/>
            </a:solidFill>
            <a:ln w="38100">
              <a:solidFill>
                <a:srgbClr val="00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5 – MULTILEVEL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 rot="16200000">
              <a:off x="5414029" y="3507132"/>
              <a:ext cx="2478024" cy="649224"/>
            </a:xfrm>
            <a:prstGeom prst="rect">
              <a:avLst/>
            </a:prstGeom>
            <a:solidFill>
              <a:srgbClr val="8E008E"/>
            </a:solidFill>
            <a:ln w="38100">
              <a:solidFill>
                <a:srgbClr val="66006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  Vol. 6 – SEM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 rot="16200000">
              <a:off x="5630043" y="2914271"/>
              <a:ext cx="4023360" cy="914400"/>
            </a:xfrm>
            <a:prstGeom prst="rect">
              <a:avLst/>
            </a:prstGeom>
            <a:solidFill>
              <a:srgbClr val="A80054"/>
            </a:solidFill>
            <a:ln w="38100">
              <a:solidFill>
                <a:srgbClr val="660033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600" b="1" dirty="0" smtClean="0"/>
                <a:t>  Vol. 7 – OTHER</a:t>
              </a:r>
              <a:endParaRPr lang="en-US" sz="3600" b="1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801256" y="1021610"/>
            <a:ext cx="37673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Additional Topics</a:t>
            </a:r>
            <a:endParaRPr lang="en-US" sz="2400" dirty="0"/>
          </a:p>
          <a:p>
            <a:r>
              <a:rPr lang="en-US" sz="2400" dirty="0" smtClean="0"/>
              <a:t>  Room for Future Expansion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42009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81164" y="3237186"/>
            <a:ext cx="11623964" cy="21095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367145" y="5185299"/>
            <a:ext cx="11256264" cy="10691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67145" y="3407384"/>
            <a:ext cx="11252002" cy="20783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631" y="3598365"/>
            <a:ext cx="2927848" cy="147241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951" y="3576822"/>
            <a:ext cx="3402221" cy="147241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7" b="29380"/>
          <a:stretch/>
        </p:blipFill>
        <p:spPr>
          <a:xfrm>
            <a:off x="624051" y="3600456"/>
            <a:ext cx="3520109" cy="144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58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1164" y="3237186"/>
            <a:ext cx="11623964" cy="21095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67145" y="5185299"/>
            <a:ext cx="11256264" cy="10691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67145" y="3407384"/>
            <a:ext cx="11252002" cy="20783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Image result for r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13" y="3395794"/>
            <a:ext cx="1866208" cy="1828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0496" y="3257653"/>
            <a:ext cx="1835196" cy="1938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9235" y="3395794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r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2634" y="3614068"/>
            <a:ext cx="1303151" cy="1355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302" y="3574521"/>
            <a:ext cx="1454002" cy="1550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r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615" y="3491645"/>
            <a:ext cx="2035661" cy="157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1557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1164" y="3237186"/>
            <a:ext cx="11623964" cy="21095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67145" y="5185299"/>
            <a:ext cx="11256264" cy="10691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67145" y="3407384"/>
            <a:ext cx="11252002" cy="20783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599940"/>
            <a:ext cx="1851476" cy="1434638"/>
          </a:xfrm>
          <a:prstGeom prst="rect">
            <a:avLst/>
          </a:prstGeom>
          <a:effectLst>
            <a:glow rad="101600">
              <a:schemeClr val="bg1">
                <a:alpha val="60000"/>
              </a:schemeClr>
            </a:glo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523" y="3407384"/>
            <a:ext cx="4457246" cy="18225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594" y="3379778"/>
            <a:ext cx="1585097" cy="162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4524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1164" y="3237186"/>
            <a:ext cx="11623964" cy="21095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67145" y="5185299"/>
            <a:ext cx="11256264" cy="10691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67145" y="3407384"/>
            <a:ext cx="11252002" cy="20783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Image result for tidyver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145" y="3407384"/>
            <a:ext cx="8110311" cy="1722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260" y="3485166"/>
            <a:ext cx="1551178" cy="161705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049" y="3445097"/>
            <a:ext cx="1505513" cy="16937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300" y="3509713"/>
            <a:ext cx="1348680" cy="1564469"/>
          </a:xfrm>
          <a:prstGeom prst="rect">
            <a:avLst/>
          </a:prstGeom>
        </p:spPr>
      </p:pic>
      <p:pic>
        <p:nvPicPr>
          <p:cNvPr id="4104" name="Picture 8" descr="Image result for package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1227" y="3377913"/>
            <a:ext cx="2806583" cy="1968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4329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1164" y="3237186"/>
            <a:ext cx="11623964" cy="21095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67145" y="5185299"/>
            <a:ext cx="11256264" cy="10691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67145" y="3407384"/>
            <a:ext cx="11252002" cy="20783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Image result for orient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8955" y="2989943"/>
            <a:ext cx="6084689" cy="2044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 result for 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9796" y="3499086"/>
            <a:ext cx="1817461" cy="1817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Image result for ques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486" y="3608976"/>
            <a:ext cx="1505403" cy="1505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264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1164" y="3237186"/>
            <a:ext cx="11623964" cy="21095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67145" y="5185299"/>
            <a:ext cx="11256264" cy="10691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67145" y="3407384"/>
            <a:ext cx="11252002" cy="20783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2" name="Picture 4" descr="Image result for organiz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9966" y="3598365"/>
            <a:ext cx="1508760" cy="150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Image result for organiz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4340" y="3598365"/>
            <a:ext cx="1508758" cy="150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Image result for workfl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95" y="3608727"/>
            <a:ext cx="2619829" cy="136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16" descr="Image result for repor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8712" y="3600467"/>
            <a:ext cx="1508760" cy="1508760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3889970" y="3916202"/>
            <a:ext cx="602610" cy="751490"/>
            <a:chOff x="3794352" y="4078013"/>
            <a:chExt cx="602610" cy="751490"/>
          </a:xfrm>
        </p:grpSpPr>
        <p:sp>
          <p:nvSpPr>
            <p:cNvPr id="10" name="Chevron 9"/>
            <p:cNvSpPr/>
            <p:nvPr/>
          </p:nvSpPr>
          <p:spPr>
            <a:xfrm>
              <a:off x="3794352" y="4078013"/>
              <a:ext cx="357352" cy="751490"/>
            </a:xfrm>
            <a:prstGeom prst="chevron">
              <a:avLst/>
            </a:prstGeom>
            <a:solidFill>
              <a:srgbClr val="EE7E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Chevron 19"/>
            <p:cNvSpPr/>
            <p:nvPr/>
          </p:nvSpPr>
          <p:spPr>
            <a:xfrm>
              <a:off x="4039610" y="4078013"/>
              <a:ext cx="357352" cy="751490"/>
            </a:xfrm>
            <a:prstGeom prst="chevron">
              <a:avLst/>
            </a:prstGeom>
            <a:solidFill>
              <a:srgbClr val="EE7E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437400" y="3916202"/>
            <a:ext cx="602610" cy="751490"/>
            <a:chOff x="3794352" y="4078013"/>
            <a:chExt cx="602610" cy="751490"/>
          </a:xfrm>
        </p:grpSpPr>
        <p:sp>
          <p:nvSpPr>
            <p:cNvPr id="24" name="Chevron 23"/>
            <p:cNvSpPr/>
            <p:nvPr/>
          </p:nvSpPr>
          <p:spPr>
            <a:xfrm>
              <a:off x="3794352" y="4078013"/>
              <a:ext cx="357352" cy="751490"/>
            </a:xfrm>
            <a:prstGeom prst="chevron">
              <a:avLst/>
            </a:prstGeom>
            <a:solidFill>
              <a:srgbClr val="EE7E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Chevron 24"/>
            <p:cNvSpPr/>
            <p:nvPr/>
          </p:nvSpPr>
          <p:spPr>
            <a:xfrm>
              <a:off x="4039610" y="4078013"/>
              <a:ext cx="357352" cy="751490"/>
            </a:xfrm>
            <a:prstGeom prst="chevron">
              <a:avLst/>
            </a:prstGeom>
            <a:solidFill>
              <a:srgbClr val="EE7E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8897428" y="3916202"/>
            <a:ext cx="602610" cy="751490"/>
            <a:chOff x="3794352" y="4078013"/>
            <a:chExt cx="602610" cy="751490"/>
          </a:xfrm>
        </p:grpSpPr>
        <p:sp>
          <p:nvSpPr>
            <p:cNvPr id="27" name="Chevron 26"/>
            <p:cNvSpPr/>
            <p:nvPr/>
          </p:nvSpPr>
          <p:spPr>
            <a:xfrm>
              <a:off x="3794352" y="4078013"/>
              <a:ext cx="357352" cy="751490"/>
            </a:xfrm>
            <a:prstGeom prst="chevron">
              <a:avLst/>
            </a:prstGeom>
            <a:solidFill>
              <a:srgbClr val="EE7E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Chevron 27"/>
            <p:cNvSpPr/>
            <p:nvPr/>
          </p:nvSpPr>
          <p:spPr>
            <a:xfrm>
              <a:off x="4039610" y="4078013"/>
              <a:ext cx="357352" cy="751490"/>
            </a:xfrm>
            <a:prstGeom prst="chevron">
              <a:avLst/>
            </a:prstGeom>
            <a:solidFill>
              <a:srgbClr val="EE7E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78151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1164" y="3237186"/>
            <a:ext cx="11623964" cy="21095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67145" y="5185299"/>
            <a:ext cx="11256264" cy="10691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67145" y="3407384"/>
            <a:ext cx="11252002" cy="20783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Image result for upda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3310" y="4095869"/>
            <a:ext cx="2701159" cy="116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calenda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3410" y="3407384"/>
            <a:ext cx="1849985" cy="1849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time passi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108" y="3605339"/>
            <a:ext cx="1518581" cy="151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out of dat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469" y="3786216"/>
            <a:ext cx="1415722" cy="1415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43335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305883" y="620968"/>
            <a:ext cx="11623964" cy="5182781"/>
            <a:chOff x="375953" y="630662"/>
            <a:chExt cx="11623964" cy="5182781"/>
          </a:xfrm>
        </p:grpSpPr>
        <p:sp>
          <p:nvSpPr>
            <p:cNvPr id="4" name="Rectangle 3"/>
            <p:cNvSpPr/>
            <p:nvPr/>
          </p:nvSpPr>
          <p:spPr>
            <a:xfrm>
              <a:off x="375953" y="630662"/>
              <a:ext cx="11623964" cy="518278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" name="Straight Connector 4"/>
            <p:cNvCxnSpPr/>
            <p:nvPr/>
          </p:nvCxnSpPr>
          <p:spPr>
            <a:xfrm>
              <a:off x="566845" y="5657014"/>
              <a:ext cx="11256264" cy="10691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566845" y="776809"/>
              <a:ext cx="11252002" cy="20783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204" name="Picture 12" descr="Image result for excel fi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603" y="1336879"/>
            <a:ext cx="1613672" cy="161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/>
          <p:cNvGrpSpPr/>
          <p:nvPr/>
        </p:nvGrpSpPr>
        <p:grpSpPr>
          <a:xfrm>
            <a:off x="549160" y="2874439"/>
            <a:ext cx="1686040" cy="1377494"/>
            <a:chOff x="474995" y="3505430"/>
            <a:chExt cx="1695451" cy="1384301"/>
          </a:xfrm>
        </p:grpSpPr>
        <p:pic>
          <p:nvPicPr>
            <p:cNvPr id="8208" name="Picture 16" descr="Image result for grid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30" t="35007" r="528" b="7397"/>
            <a:stretch/>
          </p:blipFill>
          <p:spPr bwMode="auto">
            <a:xfrm>
              <a:off x="474995" y="3505430"/>
              <a:ext cx="1695451" cy="13843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06" name="Picture 14" descr="Image result for spss dat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85247" y="3873796"/>
              <a:ext cx="742149" cy="7421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/>
          <p:cNvGrpSpPr/>
          <p:nvPr/>
        </p:nvGrpSpPr>
        <p:grpSpPr>
          <a:xfrm>
            <a:off x="1493375" y="4238369"/>
            <a:ext cx="1254125" cy="1254125"/>
            <a:chOff x="7489049" y="2113758"/>
            <a:chExt cx="1254125" cy="1254125"/>
          </a:xfrm>
        </p:grpSpPr>
        <p:sp>
          <p:nvSpPr>
            <p:cNvPr id="13" name="Snip Single Corner Rectangle 12"/>
            <p:cNvSpPr/>
            <p:nvPr/>
          </p:nvSpPr>
          <p:spPr>
            <a:xfrm>
              <a:off x="7661565" y="2131262"/>
              <a:ext cx="906412" cy="1179178"/>
            </a:xfrm>
            <a:prstGeom prst="snip1Rect">
              <a:avLst>
                <a:gd name="adj" fmla="val 3335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14" name="Picture 22" descr="Related image"/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9049" y="2113758"/>
              <a:ext cx="1254125" cy="1254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216" name="Picture 24" descr="Image result for r studio kni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909" y="1433382"/>
            <a:ext cx="4029075" cy="405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759" y="2802592"/>
            <a:ext cx="1226936" cy="1423247"/>
          </a:xfrm>
          <a:prstGeom prst="rect">
            <a:avLst/>
          </a:prstGeom>
        </p:spPr>
      </p:pic>
      <p:sp>
        <p:nvSpPr>
          <p:cNvPr id="39" name="Right Arrow 38"/>
          <p:cNvSpPr/>
          <p:nvPr/>
        </p:nvSpPr>
        <p:spPr>
          <a:xfrm>
            <a:off x="6655173" y="3721953"/>
            <a:ext cx="1899644" cy="407342"/>
          </a:xfrm>
          <a:prstGeom prst="rightArrow">
            <a:avLst>
              <a:gd name="adj1" fmla="val 22839"/>
              <a:gd name="adj2" fmla="val 69591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45149" y="833041"/>
            <a:ext cx="25019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solidFill>
                  <a:schemeClr val="bg1"/>
                </a:solidFill>
              </a:rPr>
              <a:t>Input Data Files</a:t>
            </a:r>
          </a:p>
          <a:p>
            <a:r>
              <a:rPr lang="en-US" sz="2400" b="1" dirty="0" smtClean="0">
                <a:solidFill>
                  <a:schemeClr val="bg1"/>
                </a:solidFill>
              </a:rPr>
              <a:t>.</a:t>
            </a:r>
            <a:r>
              <a:rPr lang="en-US" sz="2400" b="1" dirty="0" err="1" smtClean="0">
                <a:solidFill>
                  <a:schemeClr val="bg1"/>
                </a:solidFill>
              </a:rPr>
              <a:t>xlsx</a:t>
            </a:r>
            <a:endParaRPr lang="en-US" sz="2400" b="1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chemeClr val="bg1"/>
                </a:solidFill>
              </a:rPr>
              <a:t>.</a:t>
            </a:r>
            <a:r>
              <a:rPr lang="en-US" sz="2400" b="1" dirty="0" err="1" smtClean="0">
                <a:solidFill>
                  <a:schemeClr val="bg1"/>
                </a:solidFill>
              </a:rPr>
              <a:t>sav</a:t>
            </a:r>
            <a:endParaRPr lang="en-US" sz="2400" b="1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chemeClr val="bg1"/>
                </a:solidFill>
              </a:rPr>
              <a:t>.</a:t>
            </a:r>
            <a:r>
              <a:rPr lang="en-US" sz="2400" b="1" dirty="0" err="1" smtClean="0">
                <a:solidFill>
                  <a:schemeClr val="bg1"/>
                </a:solidFill>
              </a:rPr>
              <a:t>cvs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166921" y="888636"/>
            <a:ext cx="52908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bg1"/>
                </a:solidFill>
              </a:rPr>
              <a:t>R Notebook (.</a:t>
            </a:r>
            <a:r>
              <a:rPr lang="en-US" sz="4400" b="1" dirty="0" err="1" smtClean="0">
                <a:solidFill>
                  <a:schemeClr val="bg1"/>
                </a:solidFill>
              </a:rPr>
              <a:t>Rmd</a:t>
            </a:r>
            <a:r>
              <a:rPr lang="en-US" sz="4400" b="1" dirty="0" smtClean="0">
                <a:solidFill>
                  <a:schemeClr val="bg1"/>
                </a:solidFill>
              </a:rPr>
              <a:t>)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51153" y="781463"/>
            <a:ext cx="25019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u="sng" dirty="0" smtClean="0">
                <a:solidFill>
                  <a:schemeClr val="bg1"/>
                </a:solidFill>
              </a:rPr>
              <a:t>Output Files</a:t>
            </a:r>
          </a:p>
          <a:p>
            <a:pPr algn="r"/>
            <a:r>
              <a:rPr lang="en-US" sz="2400" b="1" dirty="0" smtClean="0">
                <a:solidFill>
                  <a:schemeClr val="bg1"/>
                </a:solidFill>
              </a:rPr>
              <a:t>.html</a:t>
            </a:r>
          </a:p>
          <a:p>
            <a:pPr algn="r"/>
            <a:r>
              <a:rPr lang="en-US" sz="2400" b="1" dirty="0" smtClean="0">
                <a:solidFill>
                  <a:schemeClr val="bg1"/>
                </a:solidFill>
              </a:rPr>
              <a:t>.</a:t>
            </a:r>
            <a:r>
              <a:rPr lang="en-US" sz="2400" b="1" dirty="0" err="1" smtClean="0">
                <a:solidFill>
                  <a:schemeClr val="bg1"/>
                </a:solidFill>
              </a:rPr>
              <a:t>docx</a:t>
            </a:r>
            <a:endParaRPr lang="en-US" sz="2400" b="1" dirty="0" smtClean="0">
              <a:solidFill>
                <a:schemeClr val="bg1"/>
              </a:solidFill>
            </a:endParaRPr>
          </a:p>
          <a:p>
            <a:pPr algn="r"/>
            <a:r>
              <a:rPr lang="en-US" sz="2400" b="1" dirty="0" smtClean="0">
                <a:solidFill>
                  <a:schemeClr val="bg1"/>
                </a:solidFill>
              </a:rPr>
              <a:t>.pdf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3350992" y="1491788"/>
            <a:ext cx="3863975" cy="3863976"/>
            <a:chOff x="3046192" y="1020073"/>
            <a:chExt cx="3863975" cy="3863976"/>
          </a:xfrm>
        </p:grpSpPr>
        <p:grpSp>
          <p:nvGrpSpPr>
            <p:cNvPr id="11" name="Group 10"/>
            <p:cNvGrpSpPr/>
            <p:nvPr/>
          </p:nvGrpSpPr>
          <p:grpSpPr>
            <a:xfrm>
              <a:off x="3046192" y="1020073"/>
              <a:ext cx="3863975" cy="3863976"/>
              <a:chOff x="3800474" y="985624"/>
              <a:chExt cx="3863975" cy="3863976"/>
            </a:xfrm>
          </p:grpSpPr>
          <p:pic>
            <p:nvPicPr>
              <p:cNvPr id="8202" name="Picture 10" descr="Image result for scientific notebook"/>
              <p:cNvPicPr>
                <a:picLocks noChangeAspect="1" noChangeArrowheads="1"/>
              </p:cNvPicPr>
              <p:nvPr/>
            </p:nvPicPr>
            <p:blipFill>
              <a:blip r:embed="rId8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00474" y="985624"/>
                <a:ext cx="3863975" cy="38639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Rounded Rectangle 2"/>
              <p:cNvSpPr/>
              <p:nvPr/>
            </p:nvSpPr>
            <p:spPr>
              <a:xfrm>
                <a:off x="5276850" y="1492250"/>
                <a:ext cx="2025650" cy="4953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YAML header</a:t>
                </a:r>
                <a:endParaRPr lang="en-US" dirty="0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5276850" y="2135871"/>
                <a:ext cx="2025650" cy="271462"/>
              </a:xfrm>
              <a:prstGeom prst="round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Plain Text </a:t>
                </a:r>
                <a:endParaRPr lang="en-US" dirty="0"/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5276850" y="2482687"/>
                <a:ext cx="2025650" cy="654117"/>
                <a:chOff x="5816600" y="5543387"/>
                <a:chExt cx="2025650" cy="654117"/>
              </a:xfrm>
            </p:grpSpPr>
            <p:sp>
              <p:nvSpPr>
                <p:cNvPr id="7" name="Rectangle 6"/>
                <p:cNvSpPr/>
                <p:nvPr/>
              </p:nvSpPr>
              <p:spPr>
                <a:xfrm>
                  <a:off x="6172200" y="5885271"/>
                  <a:ext cx="1611646" cy="312233"/>
                </a:xfrm>
                <a:prstGeom prst="rect">
                  <a:avLst/>
                </a:prstGeom>
                <a:solidFill>
                  <a:srgbClr val="FFB06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output</a:t>
                  </a:r>
                  <a:endParaRPr lang="en-US" dirty="0"/>
                </a:p>
              </p:txBody>
            </p:sp>
            <p:sp>
              <p:nvSpPr>
                <p:cNvPr id="14" name="Rounded Rectangle 13"/>
                <p:cNvSpPr/>
                <p:nvPr/>
              </p:nvSpPr>
              <p:spPr>
                <a:xfrm>
                  <a:off x="5816600" y="5543387"/>
                  <a:ext cx="2025650" cy="382325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Code Chunk</a:t>
                  </a:r>
                  <a:endParaRPr lang="en-US" dirty="0"/>
                </a:p>
              </p:txBody>
            </p:sp>
          </p:grpSp>
          <p:sp>
            <p:nvSpPr>
              <p:cNvPr id="18" name="Rounded Rectangle 17"/>
              <p:cNvSpPr/>
              <p:nvPr/>
            </p:nvSpPr>
            <p:spPr>
              <a:xfrm>
                <a:off x="5276850" y="3191458"/>
                <a:ext cx="2025650" cy="500689"/>
              </a:xfrm>
              <a:prstGeom prst="round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Plain Text </a:t>
                </a:r>
                <a:endParaRPr lang="en-US" dirty="0"/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5276850" y="3773759"/>
                <a:ext cx="2025650" cy="898000"/>
                <a:chOff x="5816600" y="5543387"/>
                <a:chExt cx="2025650" cy="89800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6172200" y="5991380"/>
                  <a:ext cx="1611646" cy="450007"/>
                </a:xfrm>
                <a:prstGeom prst="rect">
                  <a:avLst/>
                </a:prstGeom>
                <a:solidFill>
                  <a:srgbClr val="FFB06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output</a:t>
                  </a:r>
                  <a:endParaRPr lang="en-US" dirty="0"/>
                </a:p>
              </p:txBody>
            </p:sp>
            <p:sp>
              <p:nvSpPr>
                <p:cNvPr id="21" name="Rounded Rectangle 20"/>
                <p:cNvSpPr/>
                <p:nvPr/>
              </p:nvSpPr>
              <p:spPr>
                <a:xfrm>
                  <a:off x="5816600" y="5543387"/>
                  <a:ext cx="2025650" cy="474391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Code Chunk</a:t>
                  </a:r>
                  <a:endParaRPr lang="en-US" dirty="0"/>
                </a:p>
              </p:txBody>
            </p:sp>
          </p:grpSp>
        </p:grpSp>
        <p:sp>
          <p:nvSpPr>
            <p:cNvPr id="24" name="Isosceles Triangle 23"/>
            <p:cNvSpPr/>
            <p:nvPr/>
          </p:nvSpPr>
          <p:spPr>
            <a:xfrm rot="5400000">
              <a:off x="6376040" y="2554790"/>
              <a:ext cx="126108" cy="119479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Isosceles Triangle 43"/>
            <p:cNvSpPr/>
            <p:nvPr/>
          </p:nvSpPr>
          <p:spPr>
            <a:xfrm rot="5400000">
              <a:off x="6376040" y="3850751"/>
              <a:ext cx="126108" cy="119479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156590" y="2516015"/>
            <a:ext cx="2501812" cy="1895727"/>
            <a:chOff x="2156590" y="2516015"/>
            <a:chExt cx="2501812" cy="1895727"/>
          </a:xfrm>
        </p:grpSpPr>
        <p:sp>
          <p:nvSpPr>
            <p:cNvPr id="22" name="Right Arrow 21"/>
            <p:cNvSpPr/>
            <p:nvPr/>
          </p:nvSpPr>
          <p:spPr>
            <a:xfrm rot="1000684">
              <a:off x="2277984" y="2516015"/>
              <a:ext cx="2380418" cy="407342"/>
            </a:xfrm>
            <a:prstGeom prst="rightArrow">
              <a:avLst>
                <a:gd name="adj1" fmla="val 22839"/>
                <a:gd name="adj2" fmla="val 69591"/>
              </a:avLst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ight Arrow 36"/>
            <p:cNvSpPr/>
            <p:nvPr/>
          </p:nvSpPr>
          <p:spPr>
            <a:xfrm rot="21035280">
              <a:off x="2156590" y="3248730"/>
              <a:ext cx="2188810" cy="407342"/>
            </a:xfrm>
            <a:prstGeom prst="rightArrow">
              <a:avLst>
                <a:gd name="adj1" fmla="val 22839"/>
                <a:gd name="adj2" fmla="val 69591"/>
              </a:avLst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ight Arrow 37"/>
            <p:cNvSpPr/>
            <p:nvPr/>
          </p:nvSpPr>
          <p:spPr>
            <a:xfrm rot="19314559">
              <a:off x="2438623" y="4004400"/>
              <a:ext cx="2188810" cy="407342"/>
            </a:xfrm>
            <a:prstGeom prst="rightArrow">
              <a:avLst>
                <a:gd name="adj1" fmla="val 22839"/>
                <a:gd name="adj2" fmla="val 69591"/>
              </a:avLst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31574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891572" y="1565361"/>
            <a:ext cx="3863975" cy="3863976"/>
            <a:chOff x="3046192" y="1020073"/>
            <a:chExt cx="3863975" cy="3863976"/>
          </a:xfrm>
        </p:grpSpPr>
        <p:grpSp>
          <p:nvGrpSpPr>
            <p:cNvPr id="8" name="Group 7"/>
            <p:cNvGrpSpPr/>
            <p:nvPr/>
          </p:nvGrpSpPr>
          <p:grpSpPr>
            <a:xfrm>
              <a:off x="3046192" y="1020073"/>
              <a:ext cx="3863975" cy="3863976"/>
              <a:chOff x="3800474" y="985624"/>
              <a:chExt cx="3863975" cy="3863976"/>
            </a:xfrm>
          </p:grpSpPr>
          <p:pic>
            <p:nvPicPr>
              <p:cNvPr id="11" name="Picture 10" descr="Image result for scientific notebook"/>
              <p:cNvPicPr>
                <a:picLocks noChangeAspect="1" noChangeArrowheads="1"/>
              </p:cNvPicPr>
              <p:nvPr/>
            </p:nvPicPr>
            <p:blipFill>
              <a:blip r:embed="rId2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00474" y="985624"/>
                <a:ext cx="3863975" cy="38639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Rounded Rectangle 11"/>
              <p:cNvSpPr/>
              <p:nvPr/>
            </p:nvSpPr>
            <p:spPr>
              <a:xfrm>
                <a:off x="5276850" y="1492250"/>
                <a:ext cx="2025650" cy="4953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YAML header</a:t>
                </a:r>
                <a:endParaRPr lang="en-US" dirty="0"/>
              </a:p>
            </p:txBody>
          </p:sp>
          <p:sp>
            <p:nvSpPr>
              <p:cNvPr id="13" name="Rounded Rectangle 12"/>
              <p:cNvSpPr/>
              <p:nvPr/>
            </p:nvSpPr>
            <p:spPr>
              <a:xfrm>
                <a:off x="5276850" y="2135871"/>
                <a:ext cx="2025650" cy="271462"/>
              </a:xfrm>
              <a:prstGeom prst="round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Plain Text </a:t>
                </a:r>
                <a:endParaRPr lang="en-US" dirty="0"/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5276850" y="2482687"/>
                <a:ext cx="2025650" cy="654117"/>
                <a:chOff x="5816600" y="5543387"/>
                <a:chExt cx="2025650" cy="654117"/>
              </a:xfrm>
            </p:grpSpPr>
            <p:sp>
              <p:nvSpPr>
                <p:cNvPr id="19" name="Rectangle 18"/>
                <p:cNvSpPr/>
                <p:nvPr/>
              </p:nvSpPr>
              <p:spPr>
                <a:xfrm>
                  <a:off x="6172200" y="5885271"/>
                  <a:ext cx="1611646" cy="312233"/>
                </a:xfrm>
                <a:prstGeom prst="rect">
                  <a:avLst/>
                </a:prstGeom>
                <a:solidFill>
                  <a:srgbClr val="FFB06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output</a:t>
                  </a:r>
                  <a:endParaRPr lang="en-US" dirty="0"/>
                </a:p>
              </p:txBody>
            </p:sp>
            <p:sp>
              <p:nvSpPr>
                <p:cNvPr id="20" name="Rounded Rectangle 19"/>
                <p:cNvSpPr/>
                <p:nvPr/>
              </p:nvSpPr>
              <p:spPr>
                <a:xfrm>
                  <a:off x="5816600" y="5543387"/>
                  <a:ext cx="2025650" cy="382325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Code Chunk</a:t>
                  </a:r>
                  <a:endParaRPr lang="en-US" dirty="0"/>
                </a:p>
              </p:txBody>
            </p:sp>
          </p:grpSp>
          <p:sp>
            <p:nvSpPr>
              <p:cNvPr id="15" name="Rounded Rectangle 14"/>
              <p:cNvSpPr/>
              <p:nvPr/>
            </p:nvSpPr>
            <p:spPr>
              <a:xfrm>
                <a:off x="5276850" y="3191458"/>
                <a:ext cx="2025650" cy="500689"/>
              </a:xfrm>
              <a:prstGeom prst="round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Plain Text </a:t>
                </a:r>
                <a:endParaRPr lang="en-US" dirty="0"/>
              </a:p>
            </p:txBody>
          </p:sp>
          <p:grpSp>
            <p:nvGrpSpPr>
              <p:cNvPr id="16" name="Group 15"/>
              <p:cNvGrpSpPr/>
              <p:nvPr/>
            </p:nvGrpSpPr>
            <p:grpSpPr>
              <a:xfrm>
                <a:off x="5276850" y="3773759"/>
                <a:ext cx="2025650" cy="898000"/>
                <a:chOff x="5816600" y="5543387"/>
                <a:chExt cx="2025650" cy="89800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6172200" y="5991380"/>
                  <a:ext cx="1611646" cy="450007"/>
                </a:xfrm>
                <a:prstGeom prst="rect">
                  <a:avLst/>
                </a:prstGeom>
                <a:solidFill>
                  <a:srgbClr val="FFB06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output</a:t>
                  </a:r>
                  <a:endParaRPr lang="en-US" dirty="0"/>
                </a:p>
              </p:txBody>
            </p:sp>
            <p:sp>
              <p:nvSpPr>
                <p:cNvPr id="18" name="Rounded Rectangle 17"/>
                <p:cNvSpPr/>
                <p:nvPr/>
              </p:nvSpPr>
              <p:spPr>
                <a:xfrm>
                  <a:off x="5816600" y="5543387"/>
                  <a:ext cx="2025650" cy="474391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Code Chunk</a:t>
                  </a:r>
                  <a:endParaRPr lang="en-US" dirty="0"/>
                </a:p>
              </p:txBody>
            </p:sp>
          </p:grpSp>
        </p:grpSp>
        <p:sp>
          <p:nvSpPr>
            <p:cNvPr id="9" name="Isosceles Triangle 8"/>
            <p:cNvSpPr/>
            <p:nvPr/>
          </p:nvSpPr>
          <p:spPr>
            <a:xfrm rot="5400000">
              <a:off x="6376040" y="2554790"/>
              <a:ext cx="126108" cy="119479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 rot="5400000">
              <a:off x="6376040" y="3850751"/>
              <a:ext cx="126108" cy="119479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591916" y="1996285"/>
            <a:ext cx="3863975" cy="3863976"/>
            <a:chOff x="3046192" y="1020073"/>
            <a:chExt cx="3863975" cy="3863976"/>
          </a:xfrm>
        </p:grpSpPr>
        <p:grpSp>
          <p:nvGrpSpPr>
            <p:cNvPr id="24" name="Group 23"/>
            <p:cNvGrpSpPr/>
            <p:nvPr/>
          </p:nvGrpSpPr>
          <p:grpSpPr>
            <a:xfrm>
              <a:off x="3046192" y="1020073"/>
              <a:ext cx="3863975" cy="3863976"/>
              <a:chOff x="3800474" y="985624"/>
              <a:chExt cx="3863975" cy="3863976"/>
            </a:xfrm>
          </p:grpSpPr>
          <p:pic>
            <p:nvPicPr>
              <p:cNvPr id="27" name="Picture 26" descr="Image result for scientific notebook"/>
              <p:cNvPicPr>
                <a:picLocks noChangeAspect="1" noChangeArrowheads="1"/>
              </p:cNvPicPr>
              <p:nvPr/>
            </p:nvPicPr>
            <p:blipFill>
              <a:blip r:embed="rId2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00474" y="985624"/>
                <a:ext cx="3863975" cy="38639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8" name="Rounded Rectangle 27"/>
              <p:cNvSpPr/>
              <p:nvPr/>
            </p:nvSpPr>
            <p:spPr>
              <a:xfrm>
                <a:off x="5276850" y="1492250"/>
                <a:ext cx="2025650" cy="4953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YAML header</a:t>
                </a:r>
                <a:endParaRPr lang="en-US" dirty="0"/>
              </a:p>
            </p:txBody>
          </p:sp>
          <p:sp>
            <p:nvSpPr>
              <p:cNvPr id="29" name="Rounded Rectangle 28"/>
              <p:cNvSpPr/>
              <p:nvPr/>
            </p:nvSpPr>
            <p:spPr>
              <a:xfrm>
                <a:off x="5276850" y="2135871"/>
                <a:ext cx="2025650" cy="271462"/>
              </a:xfrm>
              <a:prstGeom prst="round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Plain Text </a:t>
                </a:r>
                <a:endParaRPr lang="en-US" dirty="0"/>
              </a:p>
            </p:txBody>
          </p:sp>
          <p:grpSp>
            <p:nvGrpSpPr>
              <p:cNvPr id="30" name="Group 29"/>
              <p:cNvGrpSpPr/>
              <p:nvPr/>
            </p:nvGrpSpPr>
            <p:grpSpPr>
              <a:xfrm>
                <a:off x="5276850" y="2482687"/>
                <a:ext cx="2025650" cy="654117"/>
                <a:chOff x="5816600" y="5543387"/>
                <a:chExt cx="2025650" cy="654117"/>
              </a:xfrm>
            </p:grpSpPr>
            <p:sp>
              <p:nvSpPr>
                <p:cNvPr id="35" name="Rectangle 34"/>
                <p:cNvSpPr/>
                <p:nvPr/>
              </p:nvSpPr>
              <p:spPr>
                <a:xfrm>
                  <a:off x="6172200" y="5885271"/>
                  <a:ext cx="1611646" cy="312233"/>
                </a:xfrm>
                <a:prstGeom prst="rect">
                  <a:avLst/>
                </a:prstGeom>
                <a:solidFill>
                  <a:srgbClr val="FFB06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output</a:t>
                  </a:r>
                  <a:endParaRPr lang="en-US" dirty="0"/>
                </a:p>
              </p:txBody>
            </p:sp>
            <p:sp>
              <p:nvSpPr>
                <p:cNvPr id="36" name="Rounded Rectangle 35"/>
                <p:cNvSpPr/>
                <p:nvPr/>
              </p:nvSpPr>
              <p:spPr>
                <a:xfrm>
                  <a:off x="5816600" y="5543387"/>
                  <a:ext cx="2025650" cy="382325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Code Chunk</a:t>
                  </a:r>
                  <a:endParaRPr lang="en-US" dirty="0"/>
                </a:p>
              </p:txBody>
            </p:sp>
          </p:grpSp>
          <p:sp>
            <p:nvSpPr>
              <p:cNvPr id="31" name="Rounded Rectangle 30"/>
              <p:cNvSpPr/>
              <p:nvPr/>
            </p:nvSpPr>
            <p:spPr>
              <a:xfrm>
                <a:off x="5276850" y="3191458"/>
                <a:ext cx="2025650" cy="500689"/>
              </a:xfrm>
              <a:prstGeom prst="round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Plain Text </a:t>
                </a:r>
                <a:endParaRPr lang="en-US" dirty="0"/>
              </a:p>
            </p:txBody>
          </p:sp>
          <p:grpSp>
            <p:nvGrpSpPr>
              <p:cNvPr id="32" name="Group 31"/>
              <p:cNvGrpSpPr/>
              <p:nvPr/>
            </p:nvGrpSpPr>
            <p:grpSpPr>
              <a:xfrm>
                <a:off x="5276850" y="3773759"/>
                <a:ext cx="2025650" cy="898000"/>
                <a:chOff x="5816600" y="5543387"/>
                <a:chExt cx="2025650" cy="898000"/>
              </a:xfrm>
            </p:grpSpPr>
            <p:sp>
              <p:nvSpPr>
                <p:cNvPr id="33" name="Rectangle 32"/>
                <p:cNvSpPr/>
                <p:nvPr/>
              </p:nvSpPr>
              <p:spPr>
                <a:xfrm>
                  <a:off x="6172200" y="5991380"/>
                  <a:ext cx="1611646" cy="450007"/>
                </a:xfrm>
                <a:prstGeom prst="rect">
                  <a:avLst/>
                </a:prstGeom>
                <a:solidFill>
                  <a:srgbClr val="FFB06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output</a:t>
                  </a:r>
                  <a:endParaRPr lang="en-US" dirty="0"/>
                </a:p>
              </p:txBody>
            </p:sp>
            <p:sp>
              <p:nvSpPr>
                <p:cNvPr id="34" name="Rounded Rectangle 33"/>
                <p:cNvSpPr/>
                <p:nvPr/>
              </p:nvSpPr>
              <p:spPr>
                <a:xfrm>
                  <a:off x="5816600" y="5543387"/>
                  <a:ext cx="2025650" cy="474391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R Code Chunk</a:t>
                  </a:r>
                  <a:endParaRPr lang="en-US" dirty="0"/>
                </a:p>
              </p:txBody>
            </p:sp>
          </p:grpSp>
        </p:grpSp>
        <p:sp>
          <p:nvSpPr>
            <p:cNvPr id="25" name="Isosceles Triangle 24"/>
            <p:cNvSpPr/>
            <p:nvPr/>
          </p:nvSpPr>
          <p:spPr>
            <a:xfrm rot="5400000">
              <a:off x="6376040" y="2554790"/>
              <a:ext cx="126108" cy="119479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/>
            <p:cNvSpPr/>
            <p:nvPr/>
          </p:nvSpPr>
          <p:spPr>
            <a:xfrm rot="5400000">
              <a:off x="6376040" y="3850751"/>
              <a:ext cx="126108" cy="119479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4690" y="1072055"/>
            <a:ext cx="1715835" cy="199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505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715617" y="343480"/>
            <a:ext cx="11068790" cy="6176590"/>
            <a:chOff x="715617" y="343480"/>
            <a:chExt cx="11068790" cy="6176590"/>
          </a:xfrm>
        </p:grpSpPr>
        <p:grpSp>
          <p:nvGrpSpPr>
            <p:cNvPr id="27" name="Group 26"/>
            <p:cNvGrpSpPr/>
            <p:nvPr/>
          </p:nvGrpSpPr>
          <p:grpSpPr>
            <a:xfrm>
              <a:off x="715617" y="343480"/>
              <a:ext cx="11068790" cy="6176590"/>
              <a:chOff x="715617" y="343480"/>
              <a:chExt cx="11068790" cy="617659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715617" y="343480"/>
                <a:ext cx="11068790" cy="617659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912447" y="6283641"/>
                <a:ext cx="10718652" cy="13855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/>
              <p:cNvSpPr/>
              <p:nvPr/>
            </p:nvSpPr>
            <p:spPr>
              <a:xfrm rot="16200000">
                <a:off x="65472" y="2312070"/>
                <a:ext cx="3889055" cy="24006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5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Encyclopedia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</a:p>
              <a:p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</a:t>
                </a:r>
                <a:r>
                  <a:rPr lang="en-US" sz="2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  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Quantitative </a:t>
                </a:r>
              </a:p>
              <a:p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Methods </a:t>
                </a:r>
                <a:r>
                  <a:rPr lang="en-US" sz="2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in R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cxnSp>
            <p:nvCxnSpPr>
              <p:cNvPr id="32" name="Straight Connector 31"/>
              <p:cNvCxnSpPr/>
              <p:nvPr/>
            </p:nvCxnSpPr>
            <p:spPr>
              <a:xfrm>
                <a:off x="912447" y="628689"/>
                <a:ext cx="10714593" cy="26934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/>
              <p:cNvSpPr txBox="1"/>
              <p:nvPr/>
            </p:nvSpPr>
            <p:spPr>
              <a:xfrm rot="16200000">
                <a:off x="8487320" y="2912234"/>
                <a:ext cx="530904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/>
                  <a:t>Office of Research Services</a:t>
                </a:r>
              </a:p>
              <a:p>
                <a:pPr algn="ctr"/>
                <a:r>
                  <a:rPr lang="en-US" sz="2400" dirty="0" smtClean="0"/>
                  <a:t>College of Education and Human Services</a:t>
                </a:r>
              </a:p>
              <a:p>
                <a:pPr algn="ctr"/>
                <a:r>
                  <a:rPr lang="en-US" sz="2400" dirty="0" smtClean="0"/>
                  <a:t>Utah State University</a:t>
                </a: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 rot="16200000">
              <a:off x="1252449" y="3200941"/>
              <a:ext cx="4494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- Sarah Schwartz &amp; Tyson Barrett -</a:t>
              </a:r>
              <a:endParaRPr lang="en-US" sz="24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258506" y="1998709"/>
            <a:ext cx="6092777" cy="2866127"/>
            <a:chOff x="4258506" y="1998709"/>
            <a:chExt cx="6092777" cy="2866127"/>
          </a:xfrm>
        </p:grpSpPr>
        <p:grpSp>
          <p:nvGrpSpPr>
            <p:cNvPr id="42" name="Group 41"/>
            <p:cNvGrpSpPr/>
            <p:nvPr/>
          </p:nvGrpSpPr>
          <p:grpSpPr>
            <a:xfrm>
              <a:off x="6103255" y="1998709"/>
              <a:ext cx="4248028" cy="2866127"/>
              <a:chOff x="3317849" y="2457132"/>
              <a:chExt cx="5113471" cy="2833253"/>
            </a:xfrm>
          </p:grpSpPr>
          <p:sp>
            <p:nvSpPr>
              <p:cNvPr id="45" name="Rectangle 44"/>
              <p:cNvSpPr/>
              <p:nvPr/>
            </p:nvSpPr>
            <p:spPr>
              <a:xfrm rot="16200000">
                <a:off x="2226804" y="3548177"/>
                <a:ext cx="2833253" cy="651164"/>
              </a:xfrm>
              <a:prstGeom prst="rect">
                <a:avLst/>
              </a:prstGeom>
              <a:ln w="38100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2 – EXPLORATORY</a:t>
                </a:r>
                <a:endParaRPr lang="en-US" sz="2000" dirty="0"/>
              </a:p>
            </p:txBody>
          </p:sp>
          <p:sp>
            <p:nvSpPr>
              <p:cNvPr id="46" name="Rectangle 45"/>
              <p:cNvSpPr/>
              <p:nvPr/>
            </p:nvSpPr>
            <p:spPr>
              <a:xfrm rot="16200000">
                <a:off x="3119266" y="3548177"/>
                <a:ext cx="2833253" cy="651164"/>
              </a:xfrm>
              <a:prstGeom prst="rect">
                <a:avLst/>
              </a:prstGeom>
              <a:solidFill>
                <a:srgbClr val="00A800"/>
              </a:solidFill>
              <a:ln w="38100">
                <a:solidFill>
                  <a:srgbClr val="006600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3 – ANOVA</a:t>
                </a:r>
                <a:endParaRPr lang="en-US" sz="2000" dirty="0"/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16200000">
                <a:off x="4011728" y="3548177"/>
                <a:ext cx="2833253" cy="651164"/>
              </a:xfrm>
              <a:prstGeom prst="rect">
                <a:avLst/>
              </a:prstGeom>
              <a:solidFill>
                <a:srgbClr val="009E9A"/>
              </a:solidFill>
              <a:ln w="38100">
                <a:solidFill>
                  <a:srgbClr val="0066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4 – REGRESSION</a:t>
                </a:r>
                <a:endParaRPr lang="en-US" sz="2000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 rot="16200000">
                <a:off x="4904190" y="3548177"/>
                <a:ext cx="2833253" cy="651164"/>
              </a:xfrm>
              <a:prstGeom prst="rect">
                <a:avLst/>
              </a:prstGeom>
              <a:solidFill>
                <a:srgbClr val="0000DA"/>
              </a:solidFill>
              <a:ln w="38100">
                <a:solidFill>
                  <a:srgbClr val="00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5 – MULTILEVEL</a:t>
                </a:r>
                <a:endParaRPr lang="en-US" sz="2000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 rot="16200000">
                <a:off x="5796650" y="3548177"/>
                <a:ext cx="2833253" cy="651164"/>
              </a:xfrm>
              <a:prstGeom prst="rect">
                <a:avLst/>
              </a:prstGeom>
              <a:solidFill>
                <a:srgbClr val="8E008E"/>
              </a:solidFill>
              <a:ln w="38100">
                <a:solidFill>
                  <a:srgbClr val="66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6 – SEM</a:t>
                </a:r>
                <a:endParaRPr lang="en-US" sz="2000" dirty="0"/>
              </a:p>
            </p:txBody>
          </p:sp>
          <p:sp>
            <p:nvSpPr>
              <p:cNvPr id="50" name="Rectangle 49"/>
              <p:cNvSpPr/>
              <p:nvPr/>
            </p:nvSpPr>
            <p:spPr>
              <a:xfrm rot="16200000">
                <a:off x="6689111" y="3548177"/>
                <a:ext cx="2833253" cy="651164"/>
              </a:xfrm>
              <a:prstGeom prst="rect">
                <a:avLst/>
              </a:prstGeom>
              <a:solidFill>
                <a:srgbClr val="A80054"/>
              </a:solidFill>
              <a:ln w="38100">
                <a:solidFill>
                  <a:srgbClr val="660033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7 – OTHER</a:t>
                </a:r>
                <a:endParaRPr lang="en-US" sz="2000" dirty="0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16200000">
              <a:off x="3097218" y="3159997"/>
              <a:ext cx="2862072" cy="539496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0 – SOFTWARE</a:t>
              </a:r>
              <a:endParaRPr lang="en-US" sz="2000" dirty="0"/>
            </a:p>
          </p:txBody>
        </p:sp>
      </p:grpSp>
      <p:sp>
        <p:nvSpPr>
          <p:cNvPr id="21" name="Rectangle 20"/>
          <p:cNvSpPr/>
          <p:nvPr/>
        </p:nvSpPr>
        <p:spPr>
          <a:xfrm rot="16200000">
            <a:off x="2921852" y="3017789"/>
            <a:ext cx="5047488" cy="914400"/>
          </a:xfrm>
          <a:prstGeom prst="rect">
            <a:avLst/>
          </a:prstGeom>
          <a:solidFill>
            <a:srgbClr val="EE7E32"/>
          </a:solidFill>
          <a:ln w="38100">
            <a:solidFill>
              <a:srgbClr val="FF66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Vol. 1 – WRANGLING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9032322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323122" y="1433382"/>
            <a:ext cx="4029075" cy="4057650"/>
            <a:chOff x="7359909" y="1433382"/>
            <a:chExt cx="4029075" cy="4057650"/>
          </a:xfrm>
        </p:grpSpPr>
        <p:pic>
          <p:nvPicPr>
            <p:cNvPr id="5" name="Picture 24" descr="Image result for r studio knit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59909" y="1433382"/>
              <a:ext cx="4029075" cy="4057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759" y="2802592"/>
              <a:ext cx="1226936" cy="1423247"/>
            </a:xfrm>
            <a:prstGeom prst="rect">
              <a:avLst/>
            </a:prstGeom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t="1948" r="8855" b="60822"/>
          <a:stretch/>
        </p:blipFill>
        <p:spPr>
          <a:xfrm>
            <a:off x="436180" y="765975"/>
            <a:ext cx="1876097" cy="17447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1" t="51738" r="7920" b="1725"/>
          <a:stretch/>
        </p:blipFill>
        <p:spPr>
          <a:xfrm>
            <a:off x="4828191" y="699618"/>
            <a:ext cx="1876097" cy="21808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702" y="749898"/>
            <a:ext cx="2122072" cy="1366968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2056896" y="1862915"/>
            <a:ext cx="2898731" cy="407342"/>
          </a:xfrm>
          <a:prstGeom prst="rightArrow">
            <a:avLst>
              <a:gd name="adj1" fmla="val 22839"/>
              <a:gd name="adj2" fmla="val 69591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051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341587" y="304800"/>
            <a:ext cx="5108030" cy="1776249"/>
            <a:chOff x="341587" y="304800"/>
            <a:chExt cx="5108030" cy="1776249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2"/>
            <a:srcRect l="10222" t="11536" r="18522" b="35263"/>
            <a:stretch/>
          </p:blipFill>
          <p:spPr>
            <a:xfrm>
              <a:off x="388885" y="362608"/>
              <a:ext cx="4945117" cy="1702676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341587" y="304800"/>
              <a:ext cx="5060732" cy="1776249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656082" y="1516089"/>
              <a:ext cx="677920" cy="21546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347547" y="840854"/>
              <a:ext cx="21020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1. </a:t>
              </a:r>
            </a:p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click “download R”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41590" y="2317532"/>
            <a:ext cx="5060732" cy="1776249"/>
            <a:chOff x="2543504" y="2774732"/>
            <a:chExt cx="5060732" cy="1776249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3"/>
            <a:srcRect l="-142" t="19048" r="33665" b="28545"/>
            <a:stretch/>
          </p:blipFill>
          <p:spPr>
            <a:xfrm>
              <a:off x="2543504" y="2826464"/>
              <a:ext cx="4976648" cy="1677218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543504" y="2774732"/>
              <a:ext cx="5060732" cy="1776249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911362" y="2957839"/>
              <a:ext cx="1502983" cy="21472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298731" y="3237960"/>
              <a:ext cx="163435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2. </a:t>
              </a:r>
            </a:p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Scroll to</a:t>
              </a:r>
            </a:p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Somewhere</a:t>
              </a:r>
            </a:p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Close to you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41587" y="4330264"/>
            <a:ext cx="5796384" cy="1776249"/>
            <a:chOff x="3526221" y="1686910"/>
            <a:chExt cx="5796384" cy="1776249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 rotWithShape="1">
            <a:blip r:embed="rId4"/>
            <a:srcRect l="28403" t="8790" r="7630" b="42151"/>
            <a:stretch/>
          </p:blipFill>
          <p:spPr>
            <a:xfrm>
              <a:off x="4088593" y="1793245"/>
              <a:ext cx="4078014" cy="1570065"/>
            </a:xfrm>
            <a:prstGeom prst="rect">
              <a:avLst/>
            </a:prstGeom>
          </p:spPr>
        </p:pic>
        <p:sp>
          <p:nvSpPr>
            <p:cNvPr id="33" name="Rectangle 32"/>
            <p:cNvSpPr/>
            <p:nvPr/>
          </p:nvSpPr>
          <p:spPr>
            <a:xfrm>
              <a:off x="3526221" y="1686910"/>
              <a:ext cx="5060732" cy="1776249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288218" y="2575034"/>
              <a:ext cx="1497727" cy="48347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785945" y="2575034"/>
              <a:ext cx="3536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3</a:t>
              </a:r>
              <a:r>
                <a:rPr lang="en-US" b="1" dirty="0" smtClean="0">
                  <a:solidFill>
                    <a:srgbClr val="FF0000"/>
                  </a:solidFill>
                </a:rPr>
                <a:t>. Select your platform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875286" y="304800"/>
            <a:ext cx="5065986" cy="3153104"/>
            <a:chOff x="3526221" y="1686910"/>
            <a:chExt cx="5065986" cy="3153104"/>
          </a:xfrm>
        </p:grpSpPr>
        <p:pic>
          <p:nvPicPr>
            <p:cNvPr id="37" name="Picture 36"/>
            <p:cNvPicPr>
              <a:picLocks noChangeAspect="1"/>
            </p:cNvPicPr>
            <p:nvPr/>
          </p:nvPicPr>
          <p:blipFill rotWithShape="1">
            <a:blip r:embed="rId5"/>
            <a:srcRect l="21397" t="10041" r="4925" b="39876"/>
            <a:stretch/>
          </p:blipFill>
          <p:spPr>
            <a:xfrm>
              <a:off x="3578772" y="1818288"/>
              <a:ext cx="4976649" cy="1602829"/>
            </a:xfrm>
            <a:prstGeom prst="rect">
              <a:avLst/>
            </a:prstGeom>
          </p:spPr>
        </p:pic>
        <p:sp>
          <p:nvSpPr>
            <p:cNvPr id="38" name="Rectangle 37"/>
            <p:cNvSpPr/>
            <p:nvPr/>
          </p:nvSpPr>
          <p:spPr>
            <a:xfrm>
              <a:off x="3526221" y="1686910"/>
              <a:ext cx="5060732" cy="1776249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547241" y="2296510"/>
              <a:ext cx="341588" cy="14714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6"/>
            <a:srcRect l="19764" t="7893" b="57624"/>
            <a:stretch/>
          </p:blipFill>
          <p:spPr>
            <a:xfrm>
              <a:off x="3531475" y="3673366"/>
              <a:ext cx="4987479" cy="1103586"/>
            </a:xfrm>
            <a:prstGeom prst="rect">
              <a:avLst/>
            </a:prstGeom>
          </p:spPr>
        </p:pic>
        <p:sp>
          <p:nvSpPr>
            <p:cNvPr id="41" name="Rectangle 40"/>
            <p:cNvSpPr/>
            <p:nvPr/>
          </p:nvSpPr>
          <p:spPr>
            <a:xfrm>
              <a:off x="3531475" y="3599793"/>
              <a:ext cx="5060732" cy="1240221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677104" y="4188371"/>
              <a:ext cx="262760" cy="13137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6190591" y="1755226"/>
              <a:ext cx="620111" cy="21546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927833" y="3673365"/>
              <a:ext cx="719961" cy="22071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/>
            <p:cNvCxnSpPr>
              <a:endCxn id="39" idx="3"/>
            </p:cNvCxnSpPr>
            <p:nvPr/>
          </p:nvCxnSpPr>
          <p:spPr>
            <a:xfrm flipH="1">
              <a:off x="3888829" y="1970690"/>
              <a:ext cx="2301762" cy="39939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>
              <a:off x="4939864" y="3894082"/>
              <a:ext cx="987969" cy="29428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711264" y="1847615"/>
              <a:ext cx="4887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4.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51664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273270" y="197560"/>
            <a:ext cx="5694393" cy="3712287"/>
            <a:chOff x="1198180" y="1453547"/>
            <a:chExt cx="5694393" cy="3712287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05746" y="1453547"/>
              <a:ext cx="5163212" cy="3657600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1198180" y="1506098"/>
              <a:ext cx="5365530" cy="3659736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98124" y="2162474"/>
              <a:ext cx="1702676" cy="31271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123099" y="1855380"/>
              <a:ext cx="27694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1. click 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948856" y="250111"/>
            <a:ext cx="5365530" cy="3709006"/>
            <a:chOff x="3321269" y="1206552"/>
            <a:chExt cx="5365530" cy="3709006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21269" y="1257958"/>
              <a:ext cx="5198194" cy="3657600"/>
            </a:xfrm>
            <a:prstGeom prst="rect">
              <a:avLst/>
            </a:prstGeom>
          </p:spPr>
        </p:pic>
        <p:grpSp>
          <p:nvGrpSpPr>
            <p:cNvPr id="25" name="Group 24"/>
            <p:cNvGrpSpPr/>
            <p:nvPr/>
          </p:nvGrpSpPr>
          <p:grpSpPr>
            <a:xfrm>
              <a:off x="3321269" y="1206552"/>
              <a:ext cx="5365530" cy="3659736"/>
              <a:chOff x="1198180" y="1506098"/>
              <a:chExt cx="5365530" cy="3659736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1198180" y="1506098"/>
                <a:ext cx="5365530" cy="3659736"/>
              </a:xfrm>
              <a:prstGeom prst="rect">
                <a:avLst/>
              </a:prstGeom>
              <a:noFill/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1991710" y="3273974"/>
                <a:ext cx="793532" cy="114562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969175" y="1958701"/>
                <a:ext cx="27694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rgbClr val="FF0000"/>
                    </a:solidFill>
                  </a:rPr>
                  <a:t>2</a:t>
                </a:r>
                <a:r>
                  <a:rPr lang="en-US" b="1" dirty="0" smtClean="0">
                    <a:solidFill>
                      <a:srgbClr val="FF0000"/>
                    </a:solidFill>
                  </a:rPr>
                  <a:t>. Select the </a:t>
                </a:r>
              </a:p>
              <a:p>
                <a:pPr algn="ctr"/>
                <a:r>
                  <a:rPr lang="en-US" b="1" dirty="0" smtClean="0">
                    <a:solidFill>
                      <a:srgbClr val="FF0000"/>
                    </a:solidFill>
                  </a:rPr>
                  <a:t>Free desktop version</a:t>
                </a:r>
                <a:endParaRPr lang="en-US" b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5948856" y="4154704"/>
            <a:ext cx="5365530" cy="1767876"/>
            <a:chOff x="3321269" y="1206552"/>
            <a:chExt cx="5365530" cy="1767876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21269" y="1295728"/>
              <a:ext cx="5217294" cy="1678700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>
            <a:xfrm>
              <a:off x="3321269" y="1206552"/>
              <a:ext cx="5365530" cy="1767876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265685" y="1249251"/>
              <a:ext cx="27694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3. Select your platform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447391" y="1770995"/>
              <a:ext cx="1476705" cy="29954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4" name="Straight Arrow Connector 33"/>
          <p:cNvCxnSpPr/>
          <p:nvPr/>
        </p:nvCxnSpPr>
        <p:spPr>
          <a:xfrm flipH="1">
            <a:off x="7406622" y="1271752"/>
            <a:ext cx="1474619" cy="172680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77929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346842" y="281641"/>
            <a:ext cx="5439091" cy="3659736"/>
            <a:chOff x="1681656" y="749352"/>
            <a:chExt cx="5439091" cy="3659736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81656" y="897646"/>
              <a:ext cx="5439091" cy="3363147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1681656" y="749352"/>
              <a:ext cx="5365530" cy="3659736"/>
              <a:chOff x="1198180" y="1506098"/>
              <a:chExt cx="5365530" cy="3659736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1198180" y="1506098"/>
                <a:ext cx="5365530" cy="3659736"/>
              </a:xfrm>
              <a:prstGeom prst="rect">
                <a:avLst/>
              </a:prstGeom>
              <a:noFill/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3066387" y="3917703"/>
                <a:ext cx="1702676" cy="223376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36413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1655380" y="744095"/>
            <a:ext cx="5649310" cy="4673988"/>
            <a:chOff x="1655380" y="759861"/>
            <a:chExt cx="5649310" cy="4673988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37326" y="837050"/>
              <a:ext cx="5486400" cy="4516016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1655380" y="759861"/>
              <a:ext cx="5649310" cy="4673988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28235" y="2661714"/>
              <a:ext cx="754124" cy="28528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899738" y="3728514"/>
              <a:ext cx="754124" cy="28528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341174" y="5012830"/>
              <a:ext cx="754124" cy="28528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 flipH="1">
              <a:off x="2718236" y="2946996"/>
              <a:ext cx="1206310" cy="781518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29" idx="0"/>
            </p:cNvCxnSpPr>
            <p:nvPr/>
          </p:nvCxnSpPr>
          <p:spPr>
            <a:xfrm>
              <a:off x="2653862" y="4013796"/>
              <a:ext cx="64374" cy="99903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536782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2291255" y="977742"/>
            <a:ext cx="7467599" cy="4860754"/>
            <a:chOff x="2291255" y="977742"/>
            <a:chExt cx="7467599" cy="486075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98986" y="1095062"/>
              <a:ext cx="7315200" cy="4670990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2291255" y="1022619"/>
              <a:ext cx="7467599" cy="4815877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5" name="Straight Arrow Connector 4"/>
            <p:cNvCxnSpPr/>
            <p:nvPr/>
          </p:nvCxnSpPr>
          <p:spPr>
            <a:xfrm flipH="1" flipV="1">
              <a:off x="4876800" y="1834055"/>
              <a:ext cx="998484" cy="1282263"/>
            </a:xfrm>
            <a:prstGeom prst="straightConnector1">
              <a:avLst/>
            </a:prstGeom>
            <a:ln w="38100">
              <a:solidFill>
                <a:srgbClr val="FF66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5268311" y="3054075"/>
              <a:ext cx="165275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F6600"/>
                  </a:solidFill>
                </a:rPr>
                <a:t>Tells you which version of R you are using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398987" y="1435226"/>
              <a:ext cx="4522076" cy="4240360"/>
            </a:xfrm>
            <a:prstGeom prst="rect">
              <a:avLst/>
            </a:prstGeom>
            <a:noFill/>
            <a:ln w="38100">
              <a:solidFill>
                <a:srgbClr val="FF6600"/>
              </a:solidFill>
            </a:ln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90345" y="4414404"/>
              <a:ext cx="27694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F6600"/>
                  </a:solidFill>
                  <a:effectLst/>
                </a:rPr>
                <a:t>Console Panel</a:t>
              </a:r>
              <a:endParaRPr lang="en-US" sz="2800" b="1" dirty="0">
                <a:solidFill>
                  <a:srgbClr val="FF6600"/>
                </a:solidFill>
                <a:effectLst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011713" y="2764220"/>
              <a:ext cx="2626273" cy="2911366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039959" y="1435225"/>
              <a:ext cx="2626273" cy="1238529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  <a:effectLst>
              <a:glow rad="139700">
                <a:schemeClr val="accent6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89380" y="2054489"/>
              <a:ext cx="2769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00B050"/>
                  </a:solidFill>
                  <a:effectLst/>
                </a:rPr>
                <a:t>Few-Tabs Panel</a:t>
              </a:r>
              <a:endParaRPr lang="en-US" sz="2400" b="1" dirty="0">
                <a:solidFill>
                  <a:srgbClr val="00B050"/>
                </a:solidFill>
                <a:effectLst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921062" y="4795070"/>
              <a:ext cx="2769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0070C0"/>
                  </a:solidFill>
                  <a:effectLst/>
                </a:rPr>
                <a:t>Many-Tabs Panel</a:t>
              </a:r>
              <a:endParaRPr lang="en-US" sz="2400" b="1" dirty="0">
                <a:solidFill>
                  <a:srgbClr val="0070C0"/>
                </a:solidFill>
                <a:effectLst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498473" y="1727612"/>
              <a:ext cx="16527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B050"/>
                  </a:solidFill>
                </a:rPr>
                <a:t>Environment Tab</a:t>
              </a:r>
              <a:endParaRPr lang="en-US" sz="1600" dirty="0">
                <a:solidFill>
                  <a:srgbClr val="00B050"/>
                </a:solidFill>
              </a:endParaRP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 flipV="1">
              <a:off x="7267903" y="1539766"/>
              <a:ext cx="341587" cy="294289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H="1" flipV="1">
              <a:off x="7165425" y="2883833"/>
              <a:ext cx="258818" cy="1061367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 flipV="1">
              <a:off x="7576644" y="2877005"/>
              <a:ext cx="416473" cy="756176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H="1" flipV="1">
              <a:off x="7886041" y="2890974"/>
              <a:ext cx="679890" cy="402044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8484476" y="3116318"/>
              <a:ext cx="94199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70C0"/>
                  </a:solidFill>
                </a:rPr>
                <a:t>Help Tab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606864" y="3520022"/>
              <a:ext cx="14399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70C0"/>
                  </a:solidFill>
                </a:rPr>
                <a:t>Packages Tab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778513" y="3844350"/>
              <a:ext cx="14399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70C0"/>
                  </a:solidFill>
                </a:rPr>
                <a:t>Files Tab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506309" y="977742"/>
              <a:ext cx="37574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7030A0"/>
                  </a:solidFill>
                  <a:effectLst/>
                </a:rPr>
                <a:t>Default Arrangement</a:t>
              </a:r>
              <a:endParaRPr lang="en-US" sz="2800" b="1" dirty="0">
                <a:solidFill>
                  <a:srgbClr val="7030A0"/>
                </a:soli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3546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2291255" y="1022620"/>
            <a:ext cx="7467599" cy="3013352"/>
            <a:chOff x="2291255" y="1022620"/>
            <a:chExt cx="7467599" cy="301335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r="37130" b="63151"/>
            <a:stretch/>
          </p:blipFill>
          <p:spPr>
            <a:xfrm>
              <a:off x="2367453" y="1106869"/>
              <a:ext cx="7375265" cy="2881807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2291255" y="1022620"/>
              <a:ext cx="7467599" cy="3013352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5454869" y="1255986"/>
              <a:ext cx="357351" cy="22434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486400" y="2490952"/>
              <a:ext cx="924910" cy="2627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601601" y="2547772"/>
              <a:ext cx="1421530" cy="20593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>
              <a:off x="5633544" y="1469010"/>
              <a:ext cx="0" cy="1007178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9" idx="3"/>
              <a:endCxn id="10" idx="1"/>
            </p:cNvCxnSpPr>
            <p:nvPr/>
          </p:nvCxnSpPr>
          <p:spPr>
            <a:xfrm>
              <a:off x="6411310" y="2622331"/>
              <a:ext cx="1190291" cy="2841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7601601" y="1005211"/>
            <a:ext cx="2141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 smtClean="0">
                <a:solidFill>
                  <a:srgbClr val="7030A0"/>
                </a:solidFill>
                <a:effectLst/>
              </a:rPr>
              <a:t>Cheatsheets</a:t>
            </a:r>
            <a:endParaRPr lang="en-US" sz="2800" b="1" dirty="0">
              <a:solidFill>
                <a:srgbClr val="7030A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222213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930" y="557868"/>
            <a:ext cx="5728913" cy="441877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454167" y="493986"/>
            <a:ext cx="5854262" cy="4482661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4798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24964" b="38581"/>
          <a:stretch/>
        </p:blipFill>
        <p:spPr>
          <a:xfrm>
            <a:off x="2525930" y="557868"/>
            <a:ext cx="5686727" cy="359026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454167" y="493986"/>
            <a:ext cx="5854262" cy="3725589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8575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-1" r="37420" b="63429"/>
          <a:stretch/>
        </p:blipFill>
        <p:spPr>
          <a:xfrm>
            <a:off x="2354193" y="974020"/>
            <a:ext cx="7388525" cy="2878524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2275119" y="916862"/>
            <a:ext cx="7467599" cy="3013352"/>
            <a:chOff x="2291255" y="1022620"/>
            <a:chExt cx="7467599" cy="3013352"/>
          </a:xfrm>
        </p:grpSpPr>
        <p:sp>
          <p:nvSpPr>
            <p:cNvPr id="7" name="Rectangle 6"/>
            <p:cNvSpPr/>
            <p:nvPr/>
          </p:nvSpPr>
          <p:spPr>
            <a:xfrm>
              <a:off x="2291255" y="1022620"/>
              <a:ext cx="7467599" cy="3013352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5180363" y="1254999"/>
              <a:ext cx="357351" cy="22434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378297" y="3101546"/>
              <a:ext cx="924910" cy="2627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>
              <a:off x="5359039" y="1479346"/>
              <a:ext cx="19258" cy="157029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7272880" y="916862"/>
            <a:ext cx="2474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7030A0"/>
                </a:solidFill>
                <a:effectLst/>
              </a:rPr>
              <a:t>Global Options</a:t>
            </a:r>
            <a:endParaRPr lang="en-US" sz="2800" b="1" dirty="0">
              <a:solidFill>
                <a:srgbClr val="7030A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10493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715617" y="343480"/>
            <a:ext cx="11068790" cy="6176590"/>
            <a:chOff x="715617" y="343480"/>
            <a:chExt cx="11068790" cy="6176590"/>
          </a:xfrm>
        </p:grpSpPr>
        <p:grpSp>
          <p:nvGrpSpPr>
            <p:cNvPr id="27" name="Group 26"/>
            <p:cNvGrpSpPr/>
            <p:nvPr/>
          </p:nvGrpSpPr>
          <p:grpSpPr>
            <a:xfrm>
              <a:off x="715617" y="343480"/>
              <a:ext cx="11068790" cy="6176590"/>
              <a:chOff x="715617" y="343480"/>
              <a:chExt cx="11068790" cy="617659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715617" y="343480"/>
                <a:ext cx="11068790" cy="617659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912447" y="6283641"/>
                <a:ext cx="10718652" cy="13855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/>
              <p:cNvSpPr/>
              <p:nvPr/>
            </p:nvSpPr>
            <p:spPr>
              <a:xfrm rot="16200000">
                <a:off x="65472" y="2312070"/>
                <a:ext cx="3889055" cy="24006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5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Encyclopedia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</a:p>
              <a:p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</a:t>
                </a:r>
                <a:r>
                  <a:rPr lang="en-US" sz="2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  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Quantitative </a:t>
                </a:r>
              </a:p>
              <a:p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Methods </a:t>
                </a:r>
                <a:r>
                  <a:rPr lang="en-US" sz="2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in R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cxnSp>
            <p:nvCxnSpPr>
              <p:cNvPr id="32" name="Straight Connector 31"/>
              <p:cNvCxnSpPr/>
              <p:nvPr/>
            </p:nvCxnSpPr>
            <p:spPr>
              <a:xfrm>
                <a:off x="912447" y="628689"/>
                <a:ext cx="10714593" cy="26934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/>
              <p:cNvSpPr txBox="1"/>
              <p:nvPr/>
            </p:nvSpPr>
            <p:spPr>
              <a:xfrm rot="16200000">
                <a:off x="8487320" y="2912234"/>
                <a:ext cx="530904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/>
                  <a:t>Office of Research Services</a:t>
                </a:r>
              </a:p>
              <a:p>
                <a:pPr algn="ctr"/>
                <a:r>
                  <a:rPr lang="en-US" sz="2400" dirty="0" smtClean="0"/>
                  <a:t>College of Education and Human Services</a:t>
                </a:r>
              </a:p>
              <a:p>
                <a:pPr algn="ctr"/>
                <a:r>
                  <a:rPr lang="en-US" sz="2400" dirty="0" smtClean="0"/>
                  <a:t>Utah State University</a:t>
                </a: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 rot="16200000">
              <a:off x="1252449" y="3200941"/>
              <a:ext cx="4494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- Sarah Schwartz &amp; Tyson Barrett -</a:t>
              </a:r>
              <a:endParaRPr lang="en-US" sz="24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272873" y="1083048"/>
            <a:ext cx="6078410" cy="4773168"/>
            <a:chOff x="4272873" y="1083048"/>
            <a:chExt cx="6078410" cy="4773168"/>
          </a:xfrm>
        </p:grpSpPr>
        <p:grpSp>
          <p:nvGrpSpPr>
            <p:cNvPr id="42" name="Group 41"/>
            <p:cNvGrpSpPr/>
            <p:nvPr/>
          </p:nvGrpSpPr>
          <p:grpSpPr>
            <a:xfrm>
              <a:off x="5008526" y="1083048"/>
              <a:ext cx="5342757" cy="4773168"/>
              <a:chOff x="2000093" y="1551973"/>
              <a:chExt cx="6431227" cy="4718421"/>
            </a:xfrm>
          </p:grpSpPr>
          <p:sp>
            <p:nvSpPr>
              <p:cNvPr id="44" name="Rectangle 43"/>
              <p:cNvSpPr/>
              <p:nvPr/>
            </p:nvSpPr>
            <p:spPr>
              <a:xfrm rot="16200000">
                <a:off x="909049" y="3548175"/>
                <a:ext cx="2833251" cy="651164"/>
              </a:xfrm>
              <a:prstGeom prst="rect">
                <a:avLst/>
              </a:prstGeom>
              <a:solidFill>
                <a:srgbClr val="EE7E32"/>
              </a:solidFill>
              <a:ln w="38100">
                <a:solidFill>
                  <a:srgbClr val="FF66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1 – WRANGLING</a:t>
                </a:r>
                <a:endParaRPr lang="en-US" sz="2000" dirty="0"/>
              </a:p>
            </p:txBody>
          </p:sp>
          <p:sp>
            <p:nvSpPr>
              <p:cNvPr id="45" name="Rectangle 44"/>
              <p:cNvSpPr/>
              <p:nvPr/>
            </p:nvSpPr>
            <p:spPr>
              <a:xfrm rot="16200000">
                <a:off x="1071572" y="3360839"/>
                <a:ext cx="4718421" cy="1100689"/>
              </a:xfrm>
              <a:prstGeom prst="rect">
                <a:avLst/>
              </a:prstGeom>
              <a:ln w="38100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600" b="1" dirty="0" smtClean="0"/>
                  <a:t>Vol. 2 – EXPLORATORY</a:t>
                </a:r>
                <a:endParaRPr lang="en-US" sz="3600" b="1" dirty="0"/>
              </a:p>
            </p:txBody>
          </p:sp>
          <p:sp>
            <p:nvSpPr>
              <p:cNvPr id="46" name="Rectangle 45"/>
              <p:cNvSpPr/>
              <p:nvPr/>
            </p:nvSpPr>
            <p:spPr>
              <a:xfrm rot="16200000">
                <a:off x="3119266" y="3548177"/>
                <a:ext cx="2833253" cy="651164"/>
              </a:xfrm>
              <a:prstGeom prst="rect">
                <a:avLst/>
              </a:prstGeom>
              <a:solidFill>
                <a:srgbClr val="00A800"/>
              </a:solidFill>
              <a:ln w="38100">
                <a:solidFill>
                  <a:srgbClr val="006600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3 – ANOVA</a:t>
                </a:r>
                <a:endParaRPr lang="en-US" sz="2000" dirty="0"/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16200000">
                <a:off x="4011728" y="3548177"/>
                <a:ext cx="2833253" cy="651164"/>
              </a:xfrm>
              <a:prstGeom prst="rect">
                <a:avLst/>
              </a:prstGeom>
              <a:solidFill>
                <a:srgbClr val="009E9A"/>
              </a:solidFill>
              <a:ln w="38100">
                <a:solidFill>
                  <a:srgbClr val="0066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4 – REGRESSION</a:t>
                </a:r>
                <a:endParaRPr lang="en-US" sz="2000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 rot="16200000">
                <a:off x="4904190" y="3548177"/>
                <a:ext cx="2833253" cy="651164"/>
              </a:xfrm>
              <a:prstGeom prst="rect">
                <a:avLst/>
              </a:prstGeom>
              <a:solidFill>
                <a:srgbClr val="0000DA"/>
              </a:solidFill>
              <a:ln w="38100">
                <a:solidFill>
                  <a:srgbClr val="00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5 – MULTILEVEL</a:t>
                </a:r>
                <a:endParaRPr lang="en-US" sz="2000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 rot="16200000">
                <a:off x="5796650" y="3548177"/>
                <a:ext cx="2833253" cy="651164"/>
              </a:xfrm>
              <a:prstGeom prst="rect">
                <a:avLst/>
              </a:prstGeom>
              <a:solidFill>
                <a:srgbClr val="8E008E"/>
              </a:solidFill>
              <a:ln w="38100">
                <a:solidFill>
                  <a:srgbClr val="66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6 – SEM</a:t>
                </a:r>
                <a:endParaRPr lang="en-US" sz="2000" dirty="0"/>
              </a:p>
            </p:txBody>
          </p:sp>
          <p:sp>
            <p:nvSpPr>
              <p:cNvPr id="50" name="Rectangle 49"/>
              <p:cNvSpPr/>
              <p:nvPr/>
            </p:nvSpPr>
            <p:spPr>
              <a:xfrm rot="16200000">
                <a:off x="6689111" y="3548177"/>
                <a:ext cx="2833253" cy="651164"/>
              </a:xfrm>
              <a:prstGeom prst="rect">
                <a:avLst/>
              </a:prstGeom>
              <a:solidFill>
                <a:srgbClr val="A80054"/>
              </a:solidFill>
              <a:ln w="38100">
                <a:solidFill>
                  <a:srgbClr val="660033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7 – OTHER</a:t>
                </a:r>
                <a:endParaRPr lang="en-US" sz="2000" dirty="0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16200000">
              <a:off x="3111585" y="3159996"/>
              <a:ext cx="2862072" cy="539496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0 – SOFTWARE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40815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2454167" y="448986"/>
            <a:ext cx="5854262" cy="5746862"/>
            <a:chOff x="2454167" y="448986"/>
            <a:chExt cx="5854262" cy="574686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668"/>
            <a:stretch/>
          </p:blipFill>
          <p:spPr>
            <a:xfrm>
              <a:off x="2590799" y="617483"/>
              <a:ext cx="5620079" cy="5486400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2657510" y="1926019"/>
              <a:ext cx="1163000" cy="38100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6020820" y="1326929"/>
              <a:ext cx="1940765" cy="2653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Arrow Connector 4"/>
            <p:cNvCxnSpPr>
              <a:stCxn id="3" idx="3"/>
              <a:endCxn id="4" idx="1"/>
            </p:cNvCxnSpPr>
            <p:nvPr/>
          </p:nvCxnSpPr>
          <p:spPr>
            <a:xfrm flipV="1">
              <a:off x="3820510" y="1459623"/>
              <a:ext cx="2200310" cy="65689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4209392" y="448986"/>
              <a:ext cx="24748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7030A0"/>
                  </a:solidFill>
                  <a:effectLst/>
                </a:rPr>
                <a:t>Global Options</a:t>
              </a:r>
              <a:endParaRPr lang="en-US" sz="2800" b="1" dirty="0">
                <a:solidFill>
                  <a:srgbClr val="7030A0"/>
                </a:solidFill>
                <a:effectLst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454167" y="493986"/>
              <a:ext cx="5854262" cy="5701862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" name="Left-Right Arrow 13"/>
            <p:cNvSpPr/>
            <p:nvPr/>
          </p:nvSpPr>
          <p:spPr>
            <a:xfrm rot="19681520">
              <a:off x="4508938" y="3090041"/>
              <a:ext cx="2427890" cy="262759"/>
            </a:xfrm>
            <a:prstGeom prst="leftRightArrow">
              <a:avLst>
                <a:gd name="adj1" fmla="val 50000"/>
                <a:gd name="adj2" fmla="val 94000"/>
              </a:avLst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 rot="19680449">
              <a:off x="4413051" y="2760506"/>
              <a:ext cx="24748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00B050"/>
                  </a:solidFill>
                  <a:effectLst/>
                </a:rPr>
                <a:t>swap</a:t>
              </a:r>
              <a:endParaRPr lang="en-US" sz="2400" dirty="0">
                <a:solidFill>
                  <a:srgbClr val="00B050"/>
                </a:soli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74056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304" y="572860"/>
            <a:ext cx="5719006" cy="5544113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2454167" y="448986"/>
            <a:ext cx="5854262" cy="5746862"/>
            <a:chOff x="2454167" y="448986"/>
            <a:chExt cx="5854262" cy="5746862"/>
          </a:xfrm>
        </p:grpSpPr>
        <p:sp>
          <p:nvSpPr>
            <p:cNvPr id="6" name="Rectangle 5"/>
            <p:cNvSpPr/>
            <p:nvPr/>
          </p:nvSpPr>
          <p:spPr>
            <a:xfrm>
              <a:off x="2636489" y="1592317"/>
              <a:ext cx="1163000" cy="38100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831019" y="903890"/>
              <a:ext cx="1504587" cy="42313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209392" y="448986"/>
              <a:ext cx="24748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7030A0"/>
                  </a:solidFill>
                  <a:effectLst/>
                </a:rPr>
                <a:t>Global Options</a:t>
              </a:r>
              <a:endParaRPr lang="en-US" sz="2800" b="1" dirty="0">
                <a:solidFill>
                  <a:srgbClr val="7030A0"/>
                </a:solidFill>
                <a:effectLst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454167" y="493986"/>
              <a:ext cx="5854262" cy="5701862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3859870" y="3174028"/>
            <a:ext cx="1504587" cy="24069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0474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4154"/>
          <a:stretch/>
        </p:blipFill>
        <p:spPr>
          <a:xfrm>
            <a:off x="2370081" y="1117775"/>
            <a:ext cx="7315200" cy="4674194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291255" y="931537"/>
            <a:ext cx="7618683" cy="4906959"/>
            <a:chOff x="2291255" y="931537"/>
            <a:chExt cx="7618683" cy="4906959"/>
          </a:xfrm>
        </p:grpSpPr>
        <p:sp>
          <p:nvSpPr>
            <p:cNvPr id="5" name="Rectangle 4"/>
            <p:cNvSpPr/>
            <p:nvPr/>
          </p:nvSpPr>
          <p:spPr>
            <a:xfrm>
              <a:off x="2291255" y="1022619"/>
              <a:ext cx="7467599" cy="4815877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7011713" y="1468727"/>
              <a:ext cx="2673568" cy="1227101"/>
            </a:xfrm>
            <a:prstGeom prst="rect">
              <a:avLst/>
            </a:prstGeom>
            <a:noFill/>
            <a:ln w="38100">
              <a:solidFill>
                <a:srgbClr val="FF9933"/>
              </a:solidFill>
            </a:ln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140464" y="2263690"/>
              <a:ext cx="27694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F6600"/>
                  </a:solidFill>
                  <a:effectLst/>
                </a:rPr>
                <a:t>Console Panel</a:t>
              </a:r>
              <a:endParaRPr lang="en-US" sz="2800" b="1" dirty="0">
                <a:solidFill>
                  <a:srgbClr val="FF6600"/>
                </a:solidFill>
                <a:effectLst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026002" y="2826139"/>
              <a:ext cx="2626273" cy="2911366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364826" y="4333875"/>
              <a:ext cx="4550981" cy="1439087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  <a:effectLst>
              <a:glow rad="139700">
                <a:schemeClr val="accent6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173836" y="5132239"/>
              <a:ext cx="2769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00B050"/>
                  </a:solidFill>
                  <a:effectLst/>
                </a:rPr>
                <a:t>Few-Tabs Panel</a:t>
              </a:r>
              <a:endParaRPr lang="en-US" sz="2400" b="1" dirty="0">
                <a:solidFill>
                  <a:srgbClr val="00B050"/>
                </a:solidFill>
                <a:effectLst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921062" y="4795070"/>
              <a:ext cx="2769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0070C0"/>
                  </a:solidFill>
                  <a:effectLst/>
                </a:rPr>
                <a:t>Many-Tabs Panel</a:t>
              </a:r>
              <a:endParaRPr lang="en-US" sz="2400" b="1" dirty="0">
                <a:solidFill>
                  <a:srgbClr val="0070C0"/>
                </a:solidFill>
                <a:effectLst/>
              </a:endParaRP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 flipH="1" flipV="1">
              <a:off x="7165425" y="2883833"/>
              <a:ext cx="258818" cy="1061367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H="1" flipV="1">
              <a:off x="7576644" y="2877005"/>
              <a:ext cx="416473" cy="756176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 flipV="1">
              <a:off x="7886041" y="2890974"/>
              <a:ext cx="679890" cy="402044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8484476" y="3116318"/>
              <a:ext cx="94199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70C0"/>
                  </a:solidFill>
                </a:rPr>
                <a:t>Help Tab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606864" y="3520022"/>
              <a:ext cx="14399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70C0"/>
                  </a:solidFill>
                </a:rPr>
                <a:t>Packages Tab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778513" y="3844350"/>
              <a:ext cx="14399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70C0"/>
                  </a:solidFill>
                </a:rPr>
                <a:t>Files Tab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494314" y="931537"/>
              <a:ext cx="45524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7030A0"/>
                  </a:solidFill>
                  <a:effectLst/>
                </a:rPr>
                <a:t>Sarah’s Favorite Arrangement</a:t>
              </a:r>
              <a:endParaRPr lang="en-US" sz="2800" b="1" dirty="0">
                <a:solidFill>
                  <a:srgbClr val="7030A0"/>
                </a:solidFill>
                <a:effectLst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2442259" y="4795477"/>
            <a:ext cx="16527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B050"/>
                </a:solidFill>
              </a:rPr>
              <a:t>Environment Tab</a:t>
            </a:r>
            <a:endParaRPr lang="en-US" sz="1600" dirty="0">
              <a:solidFill>
                <a:srgbClr val="00B050"/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H="1" flipV="1">
            <a:off x="2662238" y="4443413"/>
            <a:ext cx="259470" cy="411803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2364825" y="1468727"/>
            <a:ext cx="4549831" cy="2744582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3264452" y="2595306"/>
            <a:ext cx="2769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  <a:effectLst/>
              </a:rPr>
              <a:t>R Notebook</a:t>
            </a:r>
            <a:endParaRPr lang="en-US" sz="2400" b="1" dirty="0"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098570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03082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21869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20500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7729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715617" y="343480"/>
            <a:ext cx="11068790" cy="6176590"/>
            <a:chOff x="715617" y="343480"/>
            <a:chExt cx="11068790" cy="6176590"/>
          </a:xfrm>
        </p:grpSpPr>
        <p:grpSp>
          <p:nvGrpSpPr>
            <p:cNvPr id="27" name="Group 26"/>
            <p:cNvGrpSpPr/>
            <p:nvPr/>
          </p:nvGrpSpPr>
          <p:grpSpPr>
            <a:xfrm>
              <a:off x="715617" y="343480"/>
              <a:ext cx="11068790" cy="6176590"/>
              <a:chOff x="715617" y="343480"/>
              <a:chExt cx="11068790" cy="617659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715617" y="343480"/>
                <a:ext cx="11068790" cy="617659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912447" y="6283641"/>
                <a:ext cx="10718652" cy="13855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/>
              <p:cNvSpPr/>
              <p:nvPr/>
            </p:nvSpPr>
            <p:spPr>
              <a:xfrm rot="16200000">
                <a:off x="65472" y="2312070"/>
                <a:ext cx="3889055" cy="24006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5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Encyclopedia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</a:p>
              <a:p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</a:t>
                </a:r>
                <a:r>
                  <a:rPr lang="en-US" sz="2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  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Quantitative </a:t>
                </a:r>
              </a:p>
              <a:p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Methods </a:t>
                </a:r>
                <a:r>
                  <a:rPr lang="en-US" sz="2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in R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cxnSp>
            <p:nvCxnSpPr>
              <p:cNvPr id="32" name="Straight Connector 31"/>
              <p:cNvCxnSpPr/>
              <p:nvPr/>
            </p:nvCxnSpPr>
            <p:spPr>
              <a:xfrm>
                <a:off x="912447" y="628689"/>
                <a:ext cx="10714593" cy="26934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/>
              <p:cNvSpPr txBox="1"/>
              <p:nvPr/>
            </p:nvSpPr>
            <p:spPr>
              <a:xfrm rot="16200000">
                <a:off x="8487320" y="2912234"/>
                <a:ext cx="530904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/>
                  <a:t>Office of Research Services</a:t>
                </a:r>
              </a:p>
              <a:p>
                <a:pPr algn="ctr"/>
                <a:r>
                  <a:rPr lang="en-US" sz="2400" dirty="0" smtClean="0"/>
                  <a:t>College of Education and Human Services</a:t>
                </a:r>
              </a:p>
              <a:p>
                <a:pPr algn="ctr"/>
                <a:r>
                  <a:rPr lang="en-US" sz="2400" dirty="0" smtClean="0"/>
                  <a:t>Utah State University</a:t>
                </a: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 rot="16200000">
              <a:off x="1252449" y="3200941"/>
              <a:ext cx="4494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- Sarah Schwartz &amp; Tyson Barrett -</a:t>
              </a:r>
              <a:endParaRPr lang="en-US" sz="24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252745" y="1125814"/>
            <a:ext cx="6098540" cy="4773168"/>
            <a:chOff x="4252745" y="1125814"/>
            <a:chExt cx="6098540" cy="4773168"/>
          </a:xfrm>
        </p:grpSpPr>
        <p:grpSp>
          <p:nvGrpSpPr>
            <p:cNvPr id="42" name="Group 41"/>
            <p:cNvGrpSpPr/>
            <p:nvPr/>
          </p:nvGrpSpPr>
          <p:grpSpPr>
            <a:xfrm>
              <a:off x="4988398" y="1125814"/>
              <a:ext cx="5362887" cy="4773168"/>
              <a:chOff x="1975863" y="1594249"/>
              <a:chExt cx="6455457" cy="4718421"/>
            </a:xfrm>
          </p:grpSpPr>
          <p:sp>
            <p:nvSpPr>
              <p:cNvPr id="44" name="Rectangle 43"/>
              <p:cNvSpPr/>
              <p:nvPr/>
            </p:nvSpPr>
            <p:spPr>
              <a:xfrm rot="16200000">
                <a:off x="884819" y="3548175"/>
                <a:ext cx="2833251" cy="651164"/>
              </a:xfrm>
              <a:prstGeom prst="rect">
                <a:avLst/>
              </a:prstGeom>
              <a:solidFill>
                <a:srgbClr val="EE7E32"/>
              </a:solidFill>
              <a:ln w="38100">
                <a:solidFill>
                  <a:srgbClr val="FF66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1 – WRANGLING</a:t>
                </a:r>
                <a:endParaRPr lang="en-US" sz="2000" dirty="0"/>
              </a:p>
            </p:txBody>
          </p:sp>
          <p:sp>
            <p:nvSpPr>
              <p:cNvPr id="45" name="Rectangle 44"/>
              <p:cNvSpPr/>
              <p:nvPr/>
            </p:nvSpPr>
            <p:spPr>
              <a:xfrm rot="16200000">
                <a:off x="1777282" y="3548176"/>
                <a:ext cx="2833253" cy="651164"/>
              </a:xfrm>
              <a:prstGeom prst="rect">
                <a:avLst/>
              </a:prstGeom>
              <a:ln w="38100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2 – EXPLORATORY</a:t>
                </a:r>
                <a:endParaRPr lang="en-US" sz="2000" dirty="0"/>
              </a:p>
            </p:txBody>
          </p:sp>
          <p:sp>
            <p:nvSpPr>
              <p:cNvPr id="46" name="Rectangle 45"/>
              <p:cNvSpPr/>
              <p:nvPr/>
            </p:nvSpPr>
            <p:spPr>
              <a:xfrm rot="16200000">
                <a:off x="1951920" y="3403115"/>
                <a:ext cx="4718421" cy="1100689"/>
              </a:xfrm>
              <a:prstGeom prst="rect">
                <a:avLst/>
              </a:prstGeom>
              <a:solidFill>
                <a:srgbClr val="00A800"/>
              </a:solidFill>
              <a:ln w="38100">
                <a:solidFill>
                  <a:srgbClr val="006600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b="1" dirty="0" smtClean="0"/>
                  <a:t>Vol. 3 – ANOVA</a:t>
                </a:r>
                <a:endParaRPr lang="en-US" sz="4000" b="1" dirty="0"/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16200000">
                <a:off x="4011728" y="3548177"/>
                <a:ext cx="2833253" cy="651164"/>
              </a:xfrm>
              <a:prstGeom prst="rect">
                <a:avLst/>
              </a:prstGeom>
              <a:solidFill>
                <a:srgbClr val="009E9A"/>
              </a:solidFill>
              <a:ln w="38100">
                <a:solidFill>
                  <a:srgbClr val="0066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4 – REGRESSION</a:t>
                </a:r>
                <a:endParaRPr lang="en-US" sz="2000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 rot="16200000">
                <a:off x="4904190" y="3548177"/>
                <a:ext cx="2833253" cy="651164"/>
              </a:xfrm>
              <a:prstGeom prst="rect">
                <a:avLst/>
              </a:prstGeom>
              <a:solidFill>
                <a:srgbClr val="0000DA"/>
              </a:solidFill>
              <a:ln w="38100">
                <a:solidFill>
                  <a:srgbClr val="00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5 – MULTILEVEL</a:t>
                </a:r>
                <a:endParaRPr lang="en-US" sz="2000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 rot="16200000">
                <a:off x="5796650" y="3548177"/>
                <a:ext cx="2833253" cy="651164"/>
              </a:xfrm>
              <a:prstGeom prst="rect">
                <a:avLst/>
              </a:prstGeom>
              <a:solidFill>
                <a:srgbClr val="8E008E"/>
              </a:solidFill>
              <a:ln w="38100">
                <a:solidFill>
                  <a:srgbClr val="66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6 – SEM</a:t>
                </a:r>
                <a:endParaRPr lang="en-US" sz="2000" dirty="0"/>
              </a:p>
            </p:txBody>
          </p:sp>
          <p:sp>
            <p:nvSpPr>
              <p:cNvPr id="50" name="Rectangle 49"/>
              <p:cNvSpPr/>
              <p:nvPr/>
            </p:nvSpPr>
            <p:spPr>
              <a:xfrm rot="16200000">
                <a:off x="6689111" y="3548177"/>
                <a:ext cx="2833253" cy="651164"/>
              </a:xfrm>
              <a:prstGeom prst="rect">
                <a:avLst/>
              </a:prstGeom>
              <a:solidFill>
                <a:srgbClr val="A80054"/>
              </a:solidFill>
              <a:ln w="38100">
                <a:solidFill>
                  <a:srgbClr val="660033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7 – OTHER</a:t>
                </a:r>
                <a:endParaRPr lang="en-US" sz="2000" dirty="0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16200000">
              <a:off x="3091457" y="3159996"/>
              <a:ext cx="2862072" cy="539496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0 – SOFTWARE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87213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715617" y="343480"/>
            <a:ext cx="11068790" cy="6176590"/>
            <a:chOff x="715617" y="343480"/>
            <a:chExt cx="11068790" cy="6176590"/>
          </a:xfrm>
        </p:grpSpPr>
        <p:grpSp>
          <p:nvGrpSpPr>
            <p:cNvPr id="27" name="Group 26"/>
            <p:cNvGrpSpPr/>
            <p:nvPr/>
          </p:nvGrpSpPr>
          <p:grpSpPr>
            <a:xfrm>
              <a:off x="715617" y="343480"/>
              <a:ext cx="11068790" cy="6176590"/>
              <a:chOff x="715617" y="343480"/>
              <a:chExt cx="11068790" cy="617659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715617" y="343480"/>
                <a:ext cx="11068790" cy="617659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912447" y="6283641"/>
                <a:ext cx="10718652" cy="13855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/>
              <p:cNvSpPr/>
              <p:nvPr/>
            </p:nvSpPr>
            <p:spPr>
              <a:xfrm rot="16200000">
                <a:off x="65472" y="2312070"/>
                <a:ext cx="3889055" cy="24006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5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Encyclopedia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</a:p>
              <a:p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</a:t>
                </a:r>
                <a:r>
                  <a:rPr lang="en-US" sz="2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  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Quantitative </a:t>
                </a:r>
              </a:p>
              <a:p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Methods </a:t>
                </a:r>
                <a:r>
                  <a:rPr lang="en-US" sz="2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in R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cxnSp>
            <p:nvCxnSpPr>
              <p:cNvPr id="32" name="Straight Connector 31"/>
              <p:cNvCxnSpPr/>
              <p:nvPr/>
            </p:nvCxnSpPr>
            <p:spPr>
              <a:xfrm>
                <a:off x="912447" y="628689"/>
                <a:ext cx="10714593" cy="26934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/>
              <p:cNvSpPr txBox="1"/>
              <p:nvPr/>
            </p:nvSpPr>
            <p:spPr>
              <a:xfrm rot="16200000">
                <a:off x="8487320" y="2912234"/>
                <a:ext cx="530904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/>
                  <a:t>Office of Research Services</a:t>
                </a:r>
              </a:p>
              <a:p>
                <a:pPr algn="ctr"/>
                <a:r>
                  <a:rPr lang="en-US" sz="2400" dirty="0" smtClean="0"/>
                  <a:t>College of Education and Human Services</a:t>
                </a:r>
              </a:p>
              <a:p>
                <a:pPr algn="ctr"/>
                <a:r>
                  <a:rPr lang="en-US" sz="2400" dirty="0" smtClean="0"/>
                  <a:t>Utah State University</a:t>
                </a: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 rot="16200000">
              <a:off x="1252449" y="3200941"/>
              <a:ext cx="4494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- Sarah Schwartz &amp; Tyson Barrett -</a:t>
              </a:r>
              <a:endParaRPr lang="en-US" sz="24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248928" y="1083048"/>
            <a:ext cx="6102356" cy="4773168"/>
            <a:chOff x="4248928" y="1083048"/>
            <a:chExt cx="6102356" cy="4773168"/>
          </a:xfrm>
        </p:grpSpPr>
        <p:grpSp>
          <p:nvGrpSpPr>
            <p:cNvPr id="42" name="Group 41"/>
            <p:cNvGrpSpPr/>
            <p:nvPr/>
          </p:nvGrpSpPr>
          <p:grpSpPr>
            <a:xfrm>
              <a:off x="4984581" y="1083048"/>
              <a:ext cx="5366703" cy="4773168"/>
              <a:chOff x="1971269" y="1551973"/>
              <a:chExt cx="6460051" cy="4718421"/>
            </a:xfrm>
          </p:grpSpPr>
          <p:sp>
            <p:nvSpPr>
              <p:cNvPr id="44" name="Rectangle 43"/>
              <p:cNvSpPr/>
              <p:nvPr/>
            </p:nvSpPr>
            <p:spPr>
              <a:xfrm rot="16200000">
                <a:off x="880225" y="3552185"/>
                <a:ext cx="2833251" cy="651164"/>
              </a:xfrm>
              <a:prstGeom prst="rect">
                <a:avLst/>
              </a:prstGeom>
              <a:solidFill>
                <a:srgbClr val="EE7E32"/>
              </a:solidFill>
              <a:ln w="38100">
                <a:solidFill>
                  <a:srgbClr val="FF66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1 – WRANGLING</a:t>
                </a:r>
                <a:endParaRPr lang="en-US" sz="2000" dirty="0"/>
              </a:p>
            </p:txBody>
          </p:sp>
          <p:sp>
            <p:nvSpPr>
              <p:cNvPr id="45" name="Rectangle 44"/>
              <p:cNvSpPr/>
              <p:nvPr/>
            </p:nvSpPr>
            <p:spPr>
              <a:xfrm rot="16200000">
                <a:off x="1772687" y="3552186"/>
                <a:ext cx="2833253" cy="651164"/>
              </a:xfrm>
              <a:prstGeom prst="rect">
                <a:avLst/>
              </a:prstGeom>
              <a:ln w="38100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2 – EXPLORATORY</a:t>
                </a:r>
                <a:endParaRPr lang="en-US" sz="2000" dirty="0"/>
              </a:p>
            </p:txBody>
          </p:sp>
          <p:sp>
            <p:nvSpPr>
              <p:cNvPr id="46" name="Rectangle 45"/>
              <p:cNvSpPr/>
              <p:nvPr/>
            </p:nvSpPr>
            <p:spPr>
              <a:xfrm rot="16200000">
                <a:off x="2665149" y="3552186"/>
                <a:ext cx="2833253" cy="651164"/>
              </a:xfrm>
              <a:prstGeom prst="rect">
                <a:avLst/>
              </a:prstGeom>
              <a:solidFill>
                <a:srgbClr val="00A800"/>
              </a:solidFill>
              <a:ln w="38100">
                <a:solidFill>
                  <a:srgbClr val="006600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3 – ANOVA</a:t>
                </a:r>
                <a:endParaRPr lang="en-US" sz="2000" dirty="0"/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16200000">
                <a:off x="2844383" y="3360839"/>
                <a:ext cx="4718421" cy="1100689"/>
              </a:xfrm>
              <a:prstGeom prst="rect">
                <a:avLst/>
              </a:prstGeom>
              <a:solidFill>
                <a:srgbClr val="009E9A"/>
              </a:solidFill>
              <a:ln w="38100">
                <a:solidFill>
                  <a:srgbClr val="0066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b="1" dirty="0" smtClean="0"/>
                  <a:t>Vol. 4 – REGRESSION</a:t>
                </a:r>
                <a:endParaRPr lang="en-US" sz="4000" b="1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 rot="16200000">
                <a:off x="4904190" y="3548177"/>
                <a:ext cx="2833253" cy="651164"/>
              </a:xfrm>
              <a:prstGeom prst="rect">
                <a:avLst/>
              </a:prstGeom>
              <a:solidFill>
                <a:srgbClr val="0000DA"/>
              </a:solidFill>
              <a:ln w="38100">
                <a:solidFill>
                  <a:srgbClr val="00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5 – MULTILEVEL</a:t>
                </a:r>
                <a:endParaRPr lang="en-US" sz="2000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 rot="16200000">
                <a:off x="5796650" y="3548177"/>
                <a:ext cx="2833253" cy="651164"/>
              </a:xfrm>
              <a:prstGeom prst="rect">
                <a:avLst/>
              </a:prstGeom>
              <a:solidFill>
                <a:srgbClr val="8E008E"/>
              </a:solidFill>
              <a:ln w="38100">
                <a:solidFill>
                  <a:srgbClr val="66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6 – SEM</a:t>
                </a:r>
                <a:endParaRPr lang="en-US" sz="2000" dirty="0"/>
              </a:p>
            </p:txBody>
          </p:sp>
          <p:sp>
            <p:nvSpPr>
              <p:cNvPr id="50" name="Rectangle 49"/>
              <p:cNvSpPr/>
              <p:nvPr/>
            </p:nvSpPr>
            <p:spPr>
              <a:xfrm rot="16200000">
                <a:off x="6689111" y="3548177"/>
                <a:ext cx="2833253" cy="651164"/>
              </a:xfrm>
              <a:prstGeom prst="rect">
                <a:avLst/>
              </a:prstGeom>
              <a:solidFill>
                <a:srgbClr val="A80054"/>
              </a:solidFill>
              <a:ln w="38100">
                <a:solidFill>
                  <a:srgbClr val="660033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7 – OTHER</a:t>
                </a:r>
                <a:endParaRPr lang="en-US" sz="2000" dirty="0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16200000">
              <a:off x="3087640" y="3164053"/>
              <a:ext cx="2862072" cy="539496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0 – SOFTWARE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69935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715617" y="343480"/>
            <a:ext cx="11068790" cy="6176590"/>
            <a:chOff x="715617" y="343480"/>
            <a:chExt cx="11068790" cy="6176590"/>
          </a:xfrm>
        </p:grpSpPr>
        <p:grpSp>
          <p:nvGrpSpPr>
            <p:cNvPr id="27" name="Group 26"/>
            <p:cNvGrpSpPr/>
            <p:nvPr/>
          </p:nvGrpSpPr>
          <p:grpSpPr>
            <a:xfrm>
              <a:off x="715617" y="343480"/>
              <a:ext cx="11068790" cy="6176590"/>
              <a:chOff x="715617" y="343480"/>
              <a:chExt cx="11068790" cy="617659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715617" y="343480"/>
                <a:ext cx="11068790" cy="617659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912447" y="6283641"/>
                <a:ext cx="10718652" cy="13855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/>
              <p:cNvSpPr/>
              <p:nvPr/>
            </p:nvSpPr>
            <p:spPr>
              <a:xfrm rot="16200000">
                <a:off x="65472" y="2312070"/>
                <a:ext cx="3889055" cy="24006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5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Encyclopedia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</a:p>
              <a:p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</a:t>
                </a:r>
                <a:r>
                  <a:rPr lang="en-US" sz="2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  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Quantitative </a:t>
                </a:r>
              </a:p>
              <a:p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Methods </a:t>
                </a:r>
                <a:r>
                  <a:rPr lang="en-US" sz="2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in R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cxnSp>
            <p:nvCxnSpPr>
              <p:cNvPr id="32" name="Straight Connector 31"/>
              <p:cNvCxnSpPr/>
              <p:nvPr/>
            </p:nvCxnSpPr>
            <p:spPr>
              <a:xfrm>
                <a:off x="912447" y="628689"/>
                <a:ext cx="10714593" cy="26934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/>
              <p:cNvSpPr txBox="1"/>
              <p:nvPr/>
            </p:nvSpPr>
            <p:spPr>
              <a:xfrm rot="16200000">
                <a:off x="8487320" y="2912234"/>
                <a:ext cx="530904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/>
                  <a:t>Office of Research Services</a:t>
                </a:r>
              </a:p>
              <a:p>
                <a:pPr algn="ctr"/>
                <a:r>
                  <a:rPr lang="en-US" sz="2400" dirty="0" smtClean="0"/>
                  <a:t>College of Education and Human Services</a:t>
                </a:r>
              </a:p>
              <a:p>
                <a:pPr algn="ctr"/>
                <a:r>
                  <a:rPr lang="en-US" sz="2400" dirty="0" smtClean="0"/>
                  <a:t>Utah State University</a:t>
                </a: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 rot="16200000">
              <a:off x="1252449" y="3200941"/>
              <a:ext cx="4494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- Sarah Schwartz &amp; Tyson Barrett -</a:t>
              </a:r>
              <a:endParaRPr lang="en-US" sz="24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266121" y="1125814"/>
            <a:ext cx="6085162" cy="4773168"/>
            <a:chOff x="4266121" y="1125814"/>
            <a:chExt cx="6085162" cy="4773168"/>
          </a:xfrm>
        </p:grpSpPr>
        <p:grpSp>
          <p:nvGrpSpPr>
            <p:cNvPr id="42" name="Group 41"/>
            <p:cNvGrpSpPr/>
            <p:nvPr/>
          </p:nvGrpSpPr>
          <p:grpSpPr>
            <a:xfrm>
              <a:off x="5001774" y="1125814"/>
              <a:ext cx="5349509" cy="4773168"/>
              <a:chOff x="1991965" y="1594249"/>
              <a:chExt cx="6439355" cy="4718421"/>
            </a:xfrm>
          </p:grpSpPr>
          <p:sp>
            <p:nvSpPr>
              <p:cNvPr id="44" name="Rectangle 43"/>
              <p:cNvSpPr/>
              <p:nvPr/>
            </p:nvSpPr>
            <p:spPr>
              <a:xfrm rot="16200000">
                <a:off x="900921" y="3552186"/>
                <a:ext cx="2833251" cy="651164"/>
              </a:xfrm>
              <a:prstGeom prst="rect">
                <a:avLst/>
              </a:prstGeom>
              <a:solidFill>
                <a:srgbClr val="EE7E32"/>
              </a:solidFill>
              <a:ln w="38100">
                <a:solidFill>
                  <a:srgbClr val="FF66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1 – WRANGLING</a:t>
                </a:r>
                <a:endParaRPr lang="en-US" sz="2000" dirty="0"/>
              </a:p>
            </p:txBody>
          </p:sp>
          <p:sp>
            <p:nvSpPr>
              <p:cNvPr id="45" name="Rectangle 44"/>
              <p:cNvSpPr/>
              <p:nvPr/>
            </p:nvSpPr>
            <p:spPr>
              <a:xfrm rot="16200000">
                <a:off x="1793382" y="3552187"/>
                <a:ext cx="2833253" cy="651164"/>
              </a:xfrm>
              <a:prstGeom prst="rect">
                <a:avLst/>
              </a:prstGeom>
              <a:ln w="38100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2 – EXPLORATORY</a:t>
                </a:r>
                <a:endParaRPr lang="en-US" sz="2000" dirty="0"/>
              </a:p>
            </p:txBody>
          </p:sp>
          <p:sp>
            <p:nvSpPr>
              <p:cNvPr id="46" name="Rectangle 45"/>
              <p:cNvSpPr/>
              <p:nvPr/>
            </p:nvSpPr>
            <p:spPr>
              <a:xfrm rot="16200000">
                <a:off x="2685844" y="3552187"/>
                <a:ext cx="2833253" cy="651164"/>
              </a:xfrm>
              <a:prstGeom prst="rect">
                <a:avLst/>
              </a:prstGeom>
              <a:solidFill>
                <a:srgbClr val="00A800"/>
              </a:solidFill>
              <a:ln w="38100">
                <a:solidFill>
                  <a:srgbClr val="006600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3 – ANOVA</a:t>
                </a:r>
                <a:endParaRPr lang="en-US" sz="2000" dirty="0"/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16200000">
                <a:off x="3578306" y="3552187"/>
                <a:ext cx="2833253" cy="651164"/>
              </a:xfrm>
              <a:prstGeom prst="rect">
                <a:avLst/>
              </a:prstGeom>
              <a:solidFill>
                <a:srgbClr val="009E9A"/>
              </a:solidFill>
              <a:ln w="38100">
                <a:solidFill>
                  <a:srgbClr val="0066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4 – REGRESSION</a:t>
                </a:r>
                <a:endParaRPr lang="en-US" sz="2000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 rot="16200000">
                <a:off x="3736843" y="3403115"/>
                <a:ext cx="4718421" cy="1100689"/>
              </a:xfrm>
              <a:prstGeom prst="rect">
                <a:avLst/>
              </a:prstGeom>
              <a:solidFill>
                <a:srgbClr val="0000DA"/>
              </a:solidFill>
              <a:ln w="38100">
                <a:solidFill>
                  <a:srgbClr val="00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b="1" dirty="0" smtClean="0"/>
                  <a:t>Vol. 5 – MULTILEVEL</a:t>
                </a:r>
                <a:endParaRPr lang="en-US" sz="4000" b="1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 rot="16200000">
                <a:off x="5796650" y="3548177"/>
                <a:ext cx="2833253" cy="651164"/>
              </a:xfrm>
              <a:prstGeom prst="rect">
                <a:avLst/>
              </a:prstGeom>
              <a:solidFill>
                <a:srgbClr val="8E008E"/>
              </a:solidFill>
              <a:ln w="38100">
                <a:solidFill>
                  <a:srgbClr val="66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6 – SEM</a:t>
                </a:r>
                <a:endParaRPr lang="en-US" sz="2000" dirty="0"/>
              </a:p>
            </p:txBody>
          </p:sp>
          <p:sp>
            <p:nvSpPr>
              <p:cNvPr id="50" name="Rectangle 49"/>
              <p:cNvSpPr/>
              <p:nvPr/>
            </p:nvSpPr>
            <p:spPr>
              <a:xfrm rot="16200000">
                <a:off x="6689111" y="3548177"/>
                <a:ext cx="2833253" cy="651164"/>
              </a:xfrm>
              <a:prstGeom prst="rect">
                <a:avLst/>
              </a:prstGeom>
              <a:solidFill>
                <a:srgbClr val="A80054"/>
              </a:solidFill>
              <a:ln w="38100">
                <a:solidFill>
                  <a:srgbClr val="660033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7 – OTHER</a:t>
                </a:r>
                <a:endParaRPr lang="en-US" sz="2000" dirty="0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16200000">
              <a:off x="3104833" y="3164053"/>
              <a:ext cx="2862072" cy="539496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0 – SOFTWARE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14432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715617" y="343480"/>
            <a:ext cx="11068790" cy="6176590"/>
            <a:chOff x="715617" y="343480"/>
            <a:chExt cx="11068790" cy="6176590"/>
          </a:xfrm>
        </p:grpSpPr>
        <p:grpSp>
          <p:nvGrpSpPr>
            <p:cNvPr id="27" name="Group 26"/>
            <p:cNvGrpSpPr/>
            <p:nvPr/>
          </p:nvGrpSpPr>
          <p:grpSpPr>
            <a:xfrm>
              <a:off x="715617" y="343480"/>
              <a:ext cx="11068790" cy="6176590"/>
              <a:chOff x="715617" y="343480"/>
              <a:chExt cx="11068790" cy="617659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715617" y="343480"/>
                <a:ext cx="11068790" cy="617659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912447" y="6283641"/>
                <a:ext cx="10718652" cy="13855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/>
              <p:cNvSpPr/>
              <p:nvPr/>
            </p:nvSpPr>
            <p:spPr>
              <a:xfrm rot="16200000">
                <a:off x="65472" y="2312070"/>
                <a:ext cx="3889055" cy="24006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5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Encyclopedia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</a:p>
              <a:p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</a:t>
                </a:r>
                <a:r>
                  <a:rPr lang="en-US" sz="2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  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Quantitative </a:t>
                </a:r>
              </a:p>
              <a:p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Methods </a:t>
                </a:r>
                <a:r>
                  <a:rPr lang="en-US" sz="2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in R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cxnSp>
            <p:nvCxnSpPr>
              <p:cNvPr id="32" name="Straight Connector 31"/>
              <p:cNvCxnSpPr/>
              <p:nvPr/>
            </p:nvCxnSpPr>
            <p:spPr>
              <a:xfrm>
                <a:off x="912447" y="628689"/>
                <a:ext cx="10714593" cy="26934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/>
              <p:cNvSpPr txBox="1"/>
              <p:nvPr/>
            </p:nvSpPr>
            <p:spPr>
              <a:xfrm rot="16200000">
                <a:off x="8487320" y="2912234"/>
                <a:ext cx="530904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/>
                  <a:t>Office of Research Services</a:t>
                </a:r>
              </a:p>
              <a:p>
                <a:pPr algn="ctr"/>
                <a:r>
                  <a:rPr lang="en-US" sz="2400" dirty="0" smtClean="0"/>
                  <a:t>College of Education and Human Services</a:t>
                </a:r>
              </a:p>
              <a:p>
                <a:pPr algn="ctr"/>
                <a:r>
                  <a:rPr lang="en-US" sz="2400" dirty="0" smtClean="0"/>
                  <a:t>Utah State University</a:t>
                </a: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 rot="16200000">
              <a:off x="1252449" y="3200941"/>
              <a:ext cx="4494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- Sarah Schwartz &amp; Tyson Barrett -</a:t>
              </a:r>
              <a:endParaRPr lang="en-US" sz="24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260343" y="1184445"/>
            <a:ext cx="6098536" cy="4773168"/>
            <a:chOff x="4626187" y="1184445"/>
            <a:chExt cx="6098536" cy="4773168"/>
          </a:xfrm>
        </p:grpSpPr>
        <p:grpSp>
          <p:nvGrpSpPr>
            <p:cNvPr id="42" name="Group 41"/>
            <p:cNvGrpSpPr/>
            <p:nvPr/>
          </p:nvGrpSpPr>
          <p:grpSpPr>
            <a:xfrm>
              <a:off x="5361840" y="1184445"/>
              <a:ext cx="5362883" cy="4773168"/>
              <a:chOff x="2425387" y="1652207"/>
              <a:chExt cx="6455453" cy="4718421"/>
            </a:xfrm>
          </p:grpSpPr>
          <p:sp>
            <p:nvSpPr>
              <p:cNvPr id="44" name="Rectangle 43"/>
              <p:cNvSpPr/>
              <p:nvPr/>
            </p:nvSpPr>
            <p:spPr>
              <a:xfrm rot="16200000">
                <a:off x="1334343" y="3548176"/>
                <a:ext cx="2833251" cy="651164"/>
              </a:xfrm>
              <a:prstGeom prst="rect">
                <a:avLst/>
              </a:prstGeom>
              <a:solidFill>
                <a:srgbClr val="EE7E32"/>
              </a:solidFill>
              <a:ln w="38100">
                <a:solidFill>
                  <a:srgbClr val="FF66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1 – WRANGLING</a:t>
                </a:r>
                <a:endParaRPr lang="en-US" sz="2000" dirty="0"/>
              </a:p>
            </p:txBody>
          </p:sp>
          <p:sp>
            <p:nvSpPr>
              <p:cNvPr id="45" name="Rectangle 44"/>
              <p:cNvSpPr/>
              <p:nvPr/>
            </p:nvSpPr>
            <p:spPr>
              <a:xfrm rot="16200000">
                <a:off x="2226804" y="3548177"/>
                <a:ext cx="2833253" cy="651164"/>
              </a:xfrm>
              <a:prstGeom prst="rect">
                <a:avLst/>
              </a:prstGeom>
              <a:ln w="38100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2 – EXPLORATORY</a:t>
                </a:r>
                <a:endParaRPr lang="en-US" sz="2000" dirty="0"/>
              </a:p>
            </p:txBody>
          </p:sp>
          <p:sp>
            <p:nvSpPr>
              <p:cNvPr id="46" name="Rectangle 45"/>
              <p:cNvSpPr/>
              <p:nvPr/>
            </p:nvSpPr>
            <p:spPr>
              <a:xfrm rot="16200000">
                <a:off x="3119266" y="3548177"/>
                <a:ext cx="2833253" cy="651164"/>
              </a:xfrm>
              <a:prstGeom prst="rect">
                <a:avLst/>
              </a:prstGeom>
              <a:solidFill>
                <a:srgbClr val="00A800"/>
              </a:solidFill>
              <a:ln w="38100">
                <a:solidFill>
                  <a:srgbClr val="006600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3 – ANOVA</a:t>
                </a:r>
                <a:endParaRPr lang="en-US" sz="2000" dirty="0"/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16200000">
                <a:off x="4011728" y="3548177"/>
                <a:ext cx="2833253" cy="651164"/>
              </a:xfrm>
              <a:prstGeom prst="rect">
                <a:avLst/>
              </a:prstGeom>
              <a:solidFill>
                <a:srgbClr val="009E9A"/>
              </a:solidFill>
              <a:ln w="38100">
                <a:solidFill>
                  <a:srgbClr val="0066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4 – REGRESSION</a:t>
                </a:r>
                <a:endParaRPr lang="en-US" sz="2000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 rot="16200000">
                <a:off x="4904190" y="3548177"/>
                <a:ext cx="2833253" cy="651164"/>
              </a:xfrm>
              <a:prstGeom prst="rect">
                <a:avLst/>
              </a:prstGeom>
              <a:solidFill>
                <a:srgbClr val="0000DA"/>
              </a:solidFill>
              <a:ln w="38100">
                <a:solidFill>
                  <a:srgbClr val="00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5 – MULTILEVEL</a:t>
                </a:r>
                <a:endParaRPr lang="en-US" sz="2000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 rot="16200000">
                <a:off x="5078827" y="3461073"/>
                <a:ext cx="4718421" cy="1100689"/>
              </a:xfrm>
              <a:prstGeom prst="rect">
                <a:avLst/>
              </a:prstGeom>
              <a:solidFill>
                <a:srgbClr val="8E008E"/>
              </a:solidFill>
              <a:ln w="38100">
                <a:solidFill>
                  <a:srgbClr val="66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b="1" dirty="0" smtClean="0"/>
                  <a:t>Vol. 6 – SEM</a:t>
                </a:r>
                <a:endParaRPr lang="en-US" sz="4400" b="1" dirty="0"/>
              </a:p>
            </p:txBody>
          </p:sp>
          <p:sp>
            <p:nvSpPr>
              <p:cNvPr id="50" name="Rectangle 49"/>
              <p:cNvSpPr/>
              <p:nvPr/>
            </p:nvSpPr>
            <p:spPr>
              <a:xfrm rot="16200000">
                <a:off x="7138631" y="3544167"/>
                <a:ext cx="2833253" cy="651164"/>
              </a:xfrm>
              <a:prstGeom prst="rect">
                <a:avLst/>
              </a:prstGeom>
              <a:solidFill>
                <a:srgbClr val="A80054"/>
              </a:solidFill>
              <a:ln w="38100">
                <a:solidFill>
                  <a:srgbClr val="660033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7 – OTHER</a:t>
                </a:r>
                <a:endParaRPr lang="en-US" sz="2000" dirty="0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16200000">
              <a:off x="3464899" y="3159997"/>
              <a:ext cx="2862072" cy="539496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0 – SOFTWARE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87678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715617" y="343480"/>
            <a:ext cx="11068790" cy="6176590"/>
            <a:chOff x="715617" y="343480"/>
            <a:chExt cx="11068790" cy="6176590"/>
          </a:xfrm>
        </p:grpSpPr>
        <p:grpSp>
          <p:nvGrpSpPr>
            <p:cNvPr id="27" name="Group 26"/>
            <p:cNvGrpSpPr/>
            <p:nvPr/>
          </p:nvGrpSpPr>
          <p:grpSpPr>
            <a:xfrm>
              <a:off x="715617" y="343480"/>
              <a:ext cx="11068790" cy="6176590"/>
              <a:chOff x="715617" y="343480"/>
              <a:chExt cx="11068790" cy="617659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715617" y="343480"/>
                <a:ext cx="11068790" cy="617659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912447" y="6283641"/>
                <a:ext cx="10718652" cy="13855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/>
              <p:cNvSpPr/>
              <p:nvPr/>
            </p:nvSpPr>
            <p:spPr>
              <a:xfrm rot="16200000">
                <a:off x="65472" y="2312070"/>
                <a:ext cx="3889055" cy="24006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5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Encyclopedia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</a:p>
              <a:p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</a:t>
                </a:r>
                <a:r>
                  <a:rPr lang="en-US" sz="24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  </a:t>
                </a:r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Quantitative </a:t>
                </a:r>
              </a:p>
              <a:p>
                <a:r>
                  <a:rPr lang="en-US" sz="4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Methods </a:t>
                </a:r>
                <a:r>
                  <a:rPr lang="en-US" sz="2800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in R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cxnSp>
            <p:nvCxnSpPr>
              <p:cNvPr id="32" name="Straight Connector 31"/>
              <p:cNvCxnSpPr/>
              <p:nvPr/>
            </p:nvCxnSpPr>
            <p:spPr>
              <a:xfrm>
                <a:off x="912447" y="628689"/>
                <a:ext cx="10714593" cy="26934"/>
              </a:xfrm>
              <a:prstGeom prst="line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/>
              <p:cNvSpPr txBox="1"/>
              <p:nvPr/>
            </p:nvSpPr>
            <p:spPr>
              <a:xfrm rot="16200000">
                <a:off x="8487320" y="2912234"/>
                <a:ext cx="530904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/>
                  <a:t>Office of Research Services</a:t>
                </a:r>
              </a:p>
              <a:p>
                <a:pPr algn="ctr"/>
                <a:r>
                  <a:rPr lang="en-US" sz="2400" dirty="0" smtClean="0"/>
                  <a:t>College of Education and Human Services</a:t>
                </a:r>
              </a:p>
              <a:p>
                <a:pPr algn="ctr"/>
                <a:r>
                  <a:rPr lang="en-US" sz="2400" dirty="0" smtClean="0"/>
                  <a:t>Utah State University</a:t>
                </a: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 rot="16200000">
              <a:off x="1252449" y="3200941"/>
              <a:ext cx="4494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- Sarah Schwartz &amp; Tyson Barrett -</a:t>
              </a:r>
              <a:endParaRPr lang="en-US" sz="24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260343" y="1184445"/>
            <a:ext cx="6098538" cy="4773168"/>
            <a:chOff x="4626187" y="1184445"/>
            <a:chExt cx="6098538" cy="4773168"/>
          </a:xfrm>
        </p:grpSpPr>
        <p:grpSp>
          <p:nvGrpSpPr>
            <p:cNvPr id="42" name="Group 41"/>
            <p:cNvGrpSpPr/>
            <p:nvPr/>
          </p:nvGrpSpPr>
          <p:grpSpPr>
            <a:xfrm>
              <a:off x="5361840" y="1184445"/>
              <a:ext cx="5362885" cy="4773168"/>
              <a:chOff x="2425387" y="1652207"/>
              <a:chExt cx="6455456" cy="4718421"/>
            </a:xfrm>
          </p:grpSpPr>
          <p:sp>
            <p:nvSpPr>
              <p:cNvPr id="44" name="Rectangle 43"/>
              <p:cNvSpPr/>
              <p:nvPr/>
            </p:nvSpPr>
            <p:spPr>
              <a:xfrm rot="16200000">
                <a:off x="1334343" y="3548176"/>
                <a:ext cx="2833251" cy="651164"/>
              </a:xfrm>
              <a:prstGeom prst="rect">
                <a:avLst/>
              </a:prstGeom>
              <a:solidFill>
                <a:srgbClr val="EE7E32"/>
              </a:solidFill>
              <a:ln w="38100">
                <a:solidFill>
                  <a:srgbClr val="FF66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1 – WRANGLING</a:t>
                </a:r>
                <a:endParaRPr lang="en-US" sz="2000" dirty="0"/>
              </a:p>
            </p:txBody>
          </p:sp>
          <p:sp>
            <p:nvSpPr>
              <p:cNvPr id="45" name="Rectangle 44"/>
              <p:cNvSpPr/>
              <p:nvPr/>
            </p:nvSpPr>
            <p:spPr>
              <a:xfrm rot="16200000">
                <a:off x="2226804" y="3548177"/>
                <a:ext cx="2833253" cy="651164"/>
              </a:xfrm>
              <a:prstGeom prst="rect">
                <a:avLst/>
              </a:prstGeom>
              <a:ln w="38100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2 – EXPLORATORY</a:t>
                </a:r>
                <a:endParaRPr lang="en-US" sz="2000" dirty="0"/>
              </a:p>
            </p:txBody>
          </p:sp>
          <p:sp>
            <p:nvSpPr>
              <p:cNvPr id="46" name="Rectangle 45"/>
              <p:cNvSpPr/>
              <p:nvPr/>
            </p:nvSpPr>
            <p:spPr>
              <a:xfrm rot="16200000">
                <a:off x="3119266" y="3548177"/>
                <a:ext cx="2833253" cy="651164"/>
              </a:xfrm>
              <a:prstGeom prst="rect">
                <a:avLst/>
              </a:prstGeom>
              <a:solidFill>
                <a:srgbClr val="00A800"/>
              </a:solidFill>
              <a:ln w="38100">
                <a:solidFill>
                  <a:srgbClr val="006600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3 – ANOVA</a:t>
                </a:r>
                <a:endParaRPr lang="en-US" sz="2000" dirty="0"/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16200000">
                <a:off x="4011728" y="3548177"/>
                <a:ext cx="2833253" cy="651164"/>
              </a:xfrm>
              <a:prstGeom prst="rect">
                <a:avLst/>
              </a:prstGeom>
              <a:solidFill>
                <a:srgbClr val="009E9A"/>
              </a:solidFill>
              <a:ln w="38100">
                <a:solidFill>
                  <a:srgbClr val="0066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4 – REGRESSION</a:t>
                </a:r>
                <a:endParaRPr lang="en-US" sz="2000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 rot="16200000">
                <a:off x="4904190" y="3548177"/>
                <a:ext cx="2833253" cy="651164"/>
              </a:xfrm>
              <a:prstGeom prst="rect">
                <a:avLst/>
              </a:prstGeom>
              <a:solidFill>
                <a:srgbClr val="0000DA"/>
              </a:solidFill>
              <a:ln w="38100">
                <a:solidFill>
                  <a:srgbClr val="00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5 – MULTILEVEL</a:t>
                </a:r>
                <a:endParaRPr lang="en-US" sz="2000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 rot="16200000">
                <a:off x="5796650" y="3548177"/>
                <a:ext cx="2833253" cy="651164"/>
              </a:xfrm>
              <a:prstGeom prst="rect">
                <a:avLst/>
              </a:prstGeom>
              <a:solidFill>
                <a:srgbClr val="8E008E"/>
              </a:solidFill>
              <a:ln w="38100">
                <a:solidFill>
                  <a:srgbClr val="66006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 smtClean="0"/>
                  <a:t>  Vol. 6 – SEM</a:t>
                </a:r>
                <a:endParaRPr lang="en-US" sz="2000" dirty="0"/>
              </a:p>
            </p:txBody>
          </p:sp>
          <p:sp>
            <p:nvSpPr>
              <p:cNvPr id="50" name="Rectangle 49"/>
              <p:cNvSpPr/>
              <p:nvPr/>
            </p:nvSpPr>
            <p:spPr>
              <a:xfrm rot="16200000">
                <a:off x="5971288" y="3461073"/>
                <a:ext cx="4718421" cy="1100689"/>
              </a:xfrm>
              <a:prstGeom prst="rect">
                <a:avLst/>
              </a:prstGeom>
              <a:solidFill>
                <a:srgbClr val="A80054"/>
              </a:solidFill>
              <a:ln w="38100">
                <a:solidFill>
                  <a:srgbClr val="660033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b="1" dirty="0" smtClean="0"/>
                  <a:t>Vol. 7 – OTHER</a:t>
                </a:r>
                <a:endParaRPr lang="en-US" sz="4000" b="1" dirty="0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16200000">
              <a:off x="3464899" y="3159997"/>
              <a:ext cx="2862072" cy="539496"/>
            </a:xfrm>
            <a:prstGeom prst="rect">
              <a:avLst/>
            </a:prstGeom>
            <a:solidFill>
              <a:srgbClr val="FF4A11"/>
            </a:solidFill>
            <a:ln w="38100"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 smtClean="0"/>
                <a:t>  Vol. 0 – SOFTWARE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93183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21552</TotalTime>
  <Words>1513</Words>
  <Application>Microsoft Office PowerPoint</Application>
  <PresentationFormat>Widescreen</PresentationFormat>
  <Paragraphs>343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Schwartz</dc:creator>
  <cp:lastModifiedBy>Sarah Schwartz</cp:lastModifiedBy>
  <cp:revision>82</cp:revision>
  <dcterms:created xsi:type="dcterms:W3CDTF">2018-08-14T16:47:22Z</dcterms:created>
  <dcterms:modified xsi:type="dcterms:W3CDTF">2018-08-30T16:18:58Z</dcterms:modified>
</cp:coreProperties>
</file>

<file path=docProps/thumbnail.jpeg>
</file>